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8827B1-3AA8-466A-8A4B-416304F7A350}" type="datetimeFigureOut">
              <a:rPr lang="it-IT" smtClean="0"/>
              <a:pPr/>
              <a:t>26/05/2014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A029A-8DBB-4B2A-85B3-8E61D761F4D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7A133EA6-4800-40AF-8083-DD25793E6319}"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133EA6-4800-40AF-8083-DD25793E631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133EA6-4800-40AF-8083-DD25793E631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133EA6-4800-40AF-8083-DD25793E631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133EA6-4800-40AF-8083-DD25793E6319}"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133EA6-4800-40AF-8083-DD25793E631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A133EA6-4800-40AF-8083-DD25793E631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nchor="ctr"/>
          <a:lstStyle>
            <a:lvl1pPr algn="l">
              <a:defRPr sz="4600"/>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8" name="Segnaposto numero diapositiva 7"/>
          <p:cNvSpPr>
            <a:spLocks noGrp="1"/>
          </p:cNvSpPr>
          <p:nvPr>
            <p:ph type="sldNum" sz="quarter" idx="11"/>
          </p:nvPr>
        </p:nvSpPr>
        <p:spPr/>
        <p:txBody>
          <a:bodyPr/>
          <a:lstStyle/>
          <a:p>
            <a:fld id="{7A133EA6-4800-40AF-8083-DD25793E6319}" type="slidenum">
              <a:rPr lang="it-IT" smtClean="0"/>
              <a:pPr/>
              <a:t>‹N›</a:t>
            </a:fld>
            <a:endParaRPr lang="it-IT"/>
          </a:p>
        </p:txBody>
      </p:sp>
      <p:sp>
        <p:nvSpPr>
          <p:cNvPr id="9" name="Segnaposto piè di pagina 8"/>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A133EA6-4800-40AF-8083-DD25793E631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CD93E84-D3DE-4FA0-86A0-DE34C4A29C71}" type="datetimeFigureOut">
              <a:rPr lang="it-IT" smtClean="0"/>
              <a:pPr/>
              <a:t>26/05/2014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156448" y="6422064"/>
            <a:ext cx="762000" cy="365125"/>
          </a:xfrm>
        </p:spPr>
        <p:txBody>
          <a:bodyPr/>
          <a:lstStyle/>
          <a:p>
            <a:fld id="{7A133EA6-4800-40AF-8083-DD25793E631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457200" y="6422064"/>
            <a:ext cx="2133600" cy="365125"/>
          </a:xfrm>
        </p:spPr>
        <p:txBody>
          <a:bodyPr/>
          <a:lstStyle/>
          <a:p>
            <a:fld id="{8CD93E84-D3DE-4FA0-86A0-DE34C4A29C71}" type="datetimeFigureOut">
              <a:rPr lang="it-IT" smtClean="0"/>
              <a:pPr/>
              <a:t>26/05/2014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133EA6-4800-40AF-8083-DD25793E6319}"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CD93E84-D3DE-4FA0-86A0-DE34C4A29C71}" type="datetimeFigureOut">
              <a:rPr lang="it-IT" smtClean="0"/>
              <a:pPr/>
              <a:t>26/05/2014</a:t>
            </a:fld>
            <a:endParaRPr lang="it-IT"/>
          </a:p>
        </p:txBody>
      </p:sp>
      <p:sp>
        <p:nvSpPr>
          <p:cNvPr id="22" name="Segnaposto piè di pagin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t-IT"/>
          </a:p>
        </p:txBody>
      </p:sp>
      <p:sp>
        <p:nvSpPr>
          <p:cNvPr id="18" name="Segnaposto numero diapositiv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A133EA6-4800-40AF-8083-DD25793E6319}"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21.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slide" Target="slide15.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1628800"/>
            <a:ext cx="6480048" cy="2301240"/>
          </a:xfrm>
        </p:spPr>
        <p:txBody>
          <a:bodyPr>
            <a:noAutofit/>
          </a:bodyPr>
          <a:lstStyle/>
          <a:p>
            <a:pPr algn="ctr"/>
            <a:r>
              <a:rPr lang="it-IT" sz="7200" dirty="0" smtClean="0"/>
              <a:t>PROBABILITA’</a:t>
            </a:r>
            <a:br>
              <a:rPr lang="it-IT" sz="7200" dirty="0" smtClean="0"/>
            </a:br>
            <a:r>
              <a:rPr lang="it-IT" sz="7200" dirty="0" smtClean="0"/>
              <a:t>NELLA</a:t>
            </a:r>
            <a:br>
              <a:rPr lang="it-IT" sz="7200" dirty="0" smtClean="0"/>
            </a:br>
            <a:r>
              <a:rPr lang="it-IT" sz="7200" dirty="0" smtClean="0"/>
              <a:t>SOCIETA’</a:t>
            </a:r>
            <a:endParaRPr lang="it-IT"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SPERANZA </a:t>
            </a:r>
            <a:r>
              <a:rPr lang="it-IT" dirty="0" err="1" smtClean="0"/>
              <a:t>DI</a:t>
            </a:r>
            <a:r>
              <a:rPr lang="it-IT" dirty="0" smtClean="0"/>
              <a:t> VITA: EV(x)</a:t>
            </a:r>
            <a:endParaRPr lang="it-IT" dirty="0"/>
          </a:p>
        </p:txBody>
      </p:sp>
      <p:sp>
        <p:nvSpPr>
          <p:cNvPr id="3" name="Segnaposto contenuto 2"/>
          <p:cNvSpPr>
            <a:spLocks noGrp="1"/>
          </p:cNvSpPr>
          <p:nvPr>
            <p:ph idx="1"/>
          </p:nvPr>
        </p:nvSpPr>
        <p:spPr/>
        <p:txBody>
          <a:bodyPr>
            <a:normAutofit/>
          </a:bodyPr>
          <a:lstStyle/>
          <a:p>
            <a:r>
              <a:rPr lang="it-IT" sz="2800" dirty="0" smtClean="0"/>
              <a:t>Numero medio di anni, oltre a quello della sua età attuale x, che a un individuo restano da vivere </a:t>
            </a:r>
          </a:p>
          <a:p>
            <a:r>
              <a:rPr lang="it-IT" sz="2800" dirty="0" smtClean="0"/>
              <a:t>Media basata sull’esperienza di un gruppo ipotetico di persone della stessa popolazione</a:t>
            </a:r>
          </a:p>
          <a:p>
            <a:r>
              <a:rPr lang="it-IT" sz="2800" dirty="0" smtClean="0"/>
              <a:t>Oggi la tecnologia ci permette di aggiornare ogni anno i dati per calcolare questa media</a:t>
            </a:r>
            <a:endParaRPr lang="it-IT" sz="2800" dirty="0"/>
          </a:p>
        </p:txBody>
      </p:sp>
      <p:sp>
        <p:nvSpPr>
          <p:cNvPr id="4" name="Freccia a destra 3">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PROBABILITA’ </a:t>
            </a:r>
            <a:r>
              <a:rPr lang="it-IT" dirty="0" err="1" smtClean="0"/>
              <a:t>DI</a:t>
            </a:r>
            <a:r>
              <a:rPr lang="it-IT" dirty="0" smtClean="0"/>
              <a:t> MORTE: q(x)</a:t>
            </a:r>
            <a:endParaRPr lang="it-IT" dirty="0"/>
          </a:p>
        </p:txBody>
      </p:sp>
      <p:sp>
        <p:nvSpPr>
          <p:cNvPr id="3" name="Segnaposto contenuto 2"/>
          <p:cNvSpPr>
            <a:spLocks noGrp="1"/>
          </p:cNvSpPr>
          <p:nvPr>
            <p:ph idx="1"/>
          </p:nvPr>
        </p:nvSpPr>
        <p:spPr/>
        <p:txBody>
          <a:bodyPr/>
          <a:lstStyle/>
          <a:p>
            <a:r>
              <a:rPr lang="it-IT" dirty="0" smtClean="0"/>
              <a:t>Mostrano il numero di morti previsti ogni 1.000 persone della popolazione</a:t>
            </a:r>
          </a:p>
          <a:p>
            <a:r>
              <a:rPr lang="it-IT" dirty="0" smtClean="0"/>
              <a:t>Si parla più di “rischio di morte” che di probabilità</a:t>
            </a:r>
            <a:endParaRPr lang="it-IT" dirty="0"/>
          </a:p>
        </p:txBody>
      </p:sp>
      <p:sp>
        <p:nvSpPr>
          <p:cNvPr id="4" name="Freccia a destra 3">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DECESSI TEORICI: d(x)	</a:t>
            </a:r>
            <a:endParaRPr lang="it-IT" dirty="0"/>
          </a:p>
        </p:txBody>
      </p:sp>
      <p:sp>
        <p:nvSpPr>
          <p:cNvPr id="3" name="Segnaposto contenuto 2"/>
          <p:cNvSpPr>
            <a:spLocks noGrp="1"/>
          </p:cNvSpPr>
          <p:nvPr>
            <p:ph idx="1"/>
          </p:nvPr>
        </p:nvSpPr>
        <p:spPr/>
        <p:txBody>
          <a:bodyPr/>
          <a:lstStyle/>
          <a:p>
            <a:r>
              <a:rPr lang="it-IT" dirty="0" smtClean="0"/>
              <a:t>Numero di decessi corrispondenti a ciascuna delle età della tabella</a:t>
            </a:r>
            <a:endParaRPr lang="it-IT" dirty="0"/>
          </a:p>
        </p:txBody>
      </p:sp>
      <p:sp>
        <p:nvSpPr>
          <p:cNvPr id="4" name="Freccia a destra 3">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6" name="Tabella 5"/>
          <p:cNvGraphicFramePr>
            <a:graphicFrameLocks noGrp="1"/>
          </p:cNvGraphicFramePr>
          <p:nvPr/>
        </p:nvGraphicFramePr>
        <p:xfrm>
          <a:off x="2123728" y="2924944"/>
          <a:ext cx="5328592" cy="3481347"/>
        </p:xfrm>
        <a:graphic>
          <a:graphicData uri="http://schemas.openxmlformats.org/drawingml/2006/table">
            <a:tbl>
              <a:tblPr firstRow="1" bandRow="1">
                <a:tableStyleId>{0505E3EF-67EA-436B-97B2-0124C06EBD24}</a:tableStyleId>
              </a:tblPr>
              <a:tblGrid>
                <a:gridCol w="2664296"/>
                <a:gridCol w="2664296"/>
              </a:tblGrid>
              <a:tr h="239787">
                <a:tc>
                  <a:txBody>
                    <a:bodyPr/>
                    <a:lstStyle/>
                    <a:p>
                      <a:r>
                        <a:rPr lang="it-IT" sz="1000" b="1" dirty="0" smtClean="0"/>
                        <a:t>AL MOMENTO DEL CONCEPIMENTO</a:t>
                      </a:r>
                      <a:endParaRPr lang="it-IT" sz="1000" b="1" dirty="0"/>
                    </a:p>
                  </a:txBody>
                  <a:tcPr marL="79929" marR="79929" marT="39964" marB="39964"/>
                </a:tc>
                <a:tc>
                  <a:txBody>
                    <a:bodyPr/>
                    <a:lstStyle/>
                    <a:p>
                      <a:r>
                        <a:rPr lang="it-IT" sz="1000" b="1" dirty="0" smtClean="0"/>
                        <a:t>SOPRAVVIVONO</a:t>
                      </a:r>
                      <a:r>
                        <a:rPr lang="it-IT" sz="1000" b="1" baseline="0" dirty="0" smtClean="0"/>
                        <a:t> </a:t>
                      </a:r>
                      <a:endParaRPr lang="it-IT" sz="1000" b="1" dirty="0"/>
                    </a:p>
                  </a:txBody>
                  <a:tcPr marL="79929" marR="79929" marT="39964" marB="39964"/>
                </a:tc>
              </a:tr>
              <a:tr h="324156">
                <a:tc>
                  <a:txBody>
                    <a:bodyPr/>
                    <a:lstStyle/>
                    <a:p>
                      <a:r>
                        <a:rPr lang="it-IT" sz="1600" dirty="0" smtClean="0"/>
                        <a:t>Concepimento</a:t>
                      </a:r>
                      <a:endParaRPr lang="it-IT" sz="1600" dirty="0"/>
                    </a:p>
                  </a:txBody>
                  <a:tcPr marL="79929" marR="79929" marT="39964" marB="39964"/>
                </a:tc>
                <a:tc>
                  <a:txBody>
                    <a:bodyPr/>
                    <a:lstStyle/>
                    <a:p>
                      <a:r>
                        <a:rPr lang="it-IT" sz="1600" dirty="0" smtClean="0"/>
                        <a:t>100</a:t>
                      </a:r>
                      <a:endParaRPr lang="it-IT" sz="1600" dirty="0"/>
                    </a:p>
                  </a:txBody>
                  <a:tcPr marL="79929" marR="79929" marT="39964" marB="39964"/>
                </a:tc>
              </a:tr>
              <a:tr h="324156">
                <a:tc>
                  <a:txBody>
                    <a:bodyPr/>
                    <a:lstStyle/>
                    <a:p>
                      <a:r>
                        <a:rPr lang="it-IT" sz="1600" dirty="0" smtClean="0"/>
                        <a:t>Alla fine del 6° anno</a:t>
                      </a:r>
                      <a:endParaRPr lang="it-IT" sz="1600" dirty="0"/>
                    </a:p>
                  </a:txBody>
                  <a:tcPr marL="79929" marR="79929" marT="39964" marB="39964"/>
                </a:tc>
                <a:tc>
                  <a:txBody>
                    <a:bodyPr/>
                    <a:lstStyle/>
                    <a:p>
                      <a:r>
                        <a:rPr lang="it-IT" sz="1600" dirty="0" smtClean="0"/>
                        <a:t>64</a:t>
                      </a:r>
                      <a:endParaRPr lang="it-IT" sz="1600" dirty="0"/>
                    </a:p>
                  </a:txBody>
                  <a:tcPr marL="79929" marR="79929" marT="39964" marB="39964"/>
                </a:tc>
              </a:tr>
              <a:tr h="324156">
                <a:tc>
                  <a:txBody>
                    <a:bodyPr/>
                    <a:lstStyle/>
                    <a:p>
                      <a:r>
                        <a:rPr lang="it-IT" sz="1600" dirty="0" smtClean="0"/>
                        <a:t>Alla fine del 16° anno</a:t>
                      </a:r>
                      <a:endParaRPr lang="it-IT" sz="1600" dirty="0"/>
                    </a:p>
                  </a:txBody>
                  <a:tcPr marL="79929" marR="79929" marT="39964" marB="39964"/>
                </a:tc>
                <a:tc>
                  <a:txBody>
                    <a:bodyPr/>
                    <a:lstStyle/>
                    <a:p>
                      <a:r>
                        <a:rPr lang="it-IT" sz="1600" dirty="0" smtClean="0"/>
                        <a:t>40</a:t>
                      </a:r>
                      <a:endParaRPr lang="it-IT" sz="1600" dirty="0"/>
                    </a:p>
                  </a:txBody>
                  <a:tcPr marL="79929" marR="79929" marT="39964" marB="39964"/>
                </a:tc>
              </a:tr>
              <a:tr h="324156">
                <a:tc>
                  <a:txBody>
                    <a:bodyPr/>
                    <a:lstStyle/>
                    <a:p>
                      <a:r>
                        <a:rPr lang="it-IT" sz="1600" dirty="0" smtClean="0"/>
                        <a:t>Alla fine del</a:t>
                      </a:r>
                      <a:r>
                        <a:rPr lang="it-IT" sz="1600" baseline="0" dirty="0" smtClean="0"/>
                        <a:t> 26° anno</a:t>
                      </a:r>
                      <a:endParaRPr lang="it-IT" sz="1600" dirty="0"/>
                    </a:p>
                  </a:txBody>
                  <a:tcPr marL="79929" marR="79929" marT="39964" marB="39964"/>
                </a:tc>
                <a:tc>
                  <a:txBody>
                    <a:bodyPr/>
                    <a:lstStyle/>
                    <a:p>
                      <a:r>
                        <a:rPr lang="it-IT" sz="1600" dirty="0" smtClean="0"/>
                        <a:t>25</a:t>
                      </a:r>
                      <a:endParaRPr lang="it-IT" sz="1600" dirty="0"/>
                    </a:p>
                  </a:txBody>
                  <a:tcPr marL="79929" marR="79929" marT="39964" marB="39964"/>
                </a:tc>
              </a:tr>
              <a:tr h="324156">
                <a:tc>
                  <a:txBody>
                    <a:bodyPr/>
                    <a:lstStyle/>
                    <a:p>
                      <a:r>
                        <a:rPr lang="it-IT" sz="1600" dirty="0" smtClean="0"/>
                        <a:t>Alla fine del</a:t>
                      </a:r>
                      <a:r>
                        <a:rPr lang="it-IT" sz="1600" baseline="0" dirty="0" smtClean="0"/>
                        <a:t> 36° anno</a:t>
                      </a:r>
                      <a:endParaRPr lang="it-IT" sz="1600" dirty="0"/>
                    </a:p>
                  </a:txBody>
                  <a:tcPr marL="79929" marR="79929" marT="39964" marB="39964"/>
                </a:tc>
                <a:tc>
                  <a:txBody>
                    <a:bodyPr/>
                    <a:lstStyle/>
                    <a:p>
                      <a:r>
                        <a:rPr lang="it-IT" sz="1600" dirty="0" smtClean="0"/>
                        <a:t>16</a:t>
                      </a:r>
                      <a:endParaRPr lang="it-IT" sz="1600" dirty="0"/>
                    </a:p>
                  </a:txBody>
                  <a:tcPr marL="79929" marR="79929" marT="39964" marB="39964"/>
                </a:tc>
              </a:tr>
              <a:tr h="324156">
                <a:tc>
                  <a:txBody>
                    <a:bodyPr/>
                    <a:lstStyle/>
                    <a:p>
                      <a:r>
                        <a:rPr lang="it-IT" sz="1600" dirty="0" smtClean="0"/>
                        <a:t>Alla fine del</a:t>
                      </a:r>
                      <a:r>
                        <a:rPr lang="it-IT" sz="1600" baseline="0" dirty="0" smtClean="0"/>
                        <a:t> 46° anno</a:t>
                      </a:r>
                      <a:endParaRPr lang="it-IT" sz="1600" dirty="0"/>
                    </a:p>
                  </a:txBody>
                  <a:tcPr marL="79929" marR="79929" marT="39964" marB="39964"/>
                </a:tc>
                <a:tc>
                  <a:txBody>
                    <a:bodyPr/>
                    <a:lstStyle/>
                    <a:p>
                      <a:r>
                        <a:rPr lang="it-IT" sz="1600" dirty="0" smtClean="0"/>
                        <a:t>10</a:t>
                      </a:r>
                      <a:endParaRPr lang="it-IT" sz="1600" dirty="0"/>
                    </a:p>
                  </a:txBody>
                  <a:tcPr marL="79929" marR="79929" marT="39964" marB="39964"/>
                </a:tc>
              </a:tr>
              <a:tr h="324156">
                <a:tc>
                  <a:txBody>
                    <a:bodyPr/>
                    <a:lstStyle/>
                    <a:p>
                      <a:r>
                        <a:rPr lang="it-IT" sz="1600" dirty="0" smtClean="0"/>
                        <a:t>Alla fine del</a:t>
                      </a:r>
                      <a:r>
                        <a:rPr lang="it-IT" sz="1600" baseline="0" dirty="0" smtClean="0"/>
                        <a:t> 56° anno</a:t>
                      </a:r>
                      <a:endParaRPr lang="it-IT" sz="1600" dirty="0"/>
                    </a:p>
                  </a:txBody>
                  <a:tcPr marL="79929" marR="79929" marT="39964" marB="39964"/>
                </a:tc>
                <a:tc>
                  <a:txBody>
                    <a:bodyPr/>
                    <a:lstStyle/>
                    <a:p>
                      <a:r>
                        <a:rPr lang="it-IT" sz="1600" dirty="0" smtClean="0"/>
                        <a:t>6</a:t>
                      </a:r>
                      <a:endParaRPr lang="it-IT" sz="1600" dirty="0"/>
                    </a:p>
                  </a:txBody>
                  <a:tcPr marL="79929" marR="79929" marT="39964" marB="39964"/>
                </a:tc>
              </a:tr>
              <a:tr h="324156">
                <a:tc>
                  <a:txBody>
                    <a:bodyPr/>
                    <a:lstStyle/>
                    <a:p>
                      <a:r>
                        <a:rPr lang="it-IT" sz="1600" dirty="0" smtClean="0"/>
                        <a:t>Alla fine del</a:t>
                      </a:r>
                      <a:r>
                        <a:rPr lang="it-IT" sz="1600" baseline="0" dirty="0" smtClean="0"/>
                        <a:t> 66° anno</a:t>
                      </a:r>
                      <a:endParaRPr lang="it-IT" sz="1600" dirty="0"/>
                    </a:p>
                  </a:txBody>
                  <a:tcPr marL="79929" marR="79929" marT="39964" marB="39964"/>
                </a:tc>
                <a:tc>
                  <a:txBody>
                    <a:bodyPr/>
                    <a:lstStyle/>
                    <a:p>
                      <a:r>
                        <a:rPr lang="it-IT" sz="1600" dirty="0" smtClean="0"/>
                        <a:t>3</a:t>
                      </a:r>
                      <a:endParaRPr lang="it-IT" sz="1600" dirty="0"/>
                    </a:p>
                  </a:txBody>
                  <a:tcPr marL="79929" marR="79929" marT="39964" marB="39964"/>
                </a:tc>
              </a:tr>
              <a:tr h="324156">
                <a:tc>
                  <a:txBody>
                    <a:bodyPr/>
                    <a:lstStyle/>
                    <a:p>
                      <a:r>
                        <a:rPr lang="it-IT" sz="1600" dirty="0" smtClean="0"/>
                        <a:t>Alla fine del</a:t>
                      </a:r>
                      <a:r>
                        <a:rPr lang="it-IT" sz="1600" baseline="0" dirty="0" smtClean="0"/>
                        <a:t> 76° anno</a:t>
                      </a:r>
                      <a:endParaRPr lang="it-IT" sz="1600" dirty="0"/>
                    </a:p>
                  </a:txBody>
                  <a:tcPr marL="79929" marR="79929" marT="39964" marB="39964"/>
                </a:tc>
                <a:tc>
                  <a:txBody>
                    <a:bodyPr/>
                    <a:lstStyle/>
                    <a:p>
                      <a:r>
                        <a:rPr lang="it-IT" sz="1600" dirty="0" smtClean="0"/>
                        <a:t>1</a:t>
                      </a:r>
                      <a:endParaRPr lang="it-IT" sz="1600" dirty="0"/>
                    </a:p>
                  </a:txBody>
                  <a:tcPr marL="79929" marR="79929" marT="39964" marB="39964"/>
                </a:tc>
              </a:tr>
              <a:tr h="324156">
                <a:tc>
                  <a:txBody>
                    <a:bodyPr/>
                    <a:lstStyle/>
                    <a:p>
                      <a:r>
                        <a:rPr lang="it-IT" sz="1600" dirty="0" smtClean="0"/>
                        <a:t>Alla fine del</a:t>
                      </a:r>
                      <a:r>
                        <a:rPr lang="it-IT" sz="1600" baseline="0" dirty="0" smtClean="0"/>
                        <a:t> 86° anno</a:t>
                      </a:r>
                      <a:endParaRPr lang="it-IT" sz="1600" dirty="0"/>
                    </a:p>
                  </a:txBody>
                  <a:tcPr marL="79929" marR="79929" marT="39964" marB="39964"/>
                </a:tc>
                <a:tc>
                  <a:txBody>
                    <a:bodyPr/>
                    <a:lstStyle/>
                    <a:p>
                      <a:r>
                        <a:rPr lang="it-IT" sz="1600" dirty="0" smtClean="0"/>
                        <a:t>0</a:t>
                      </a:r>
                      <a:endParaRPr lang="it-IT" sz="1600" dirty="0"/>
                    </a:p>
                  </a:txBody>
                  <a:tcPr marL="79929" marR="79929" marT="39964" marB="39964"/>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SOPRAVVIVENTI: L(x)</a:t>
            </a:r>
            <a:endParaRPr lang="it-IT" dirty="0"/>
          </a:p>
        </p:txBody>
      </p:sp>
      <p:sp>
        <p:nvSpPr>
          <p:cNvPr id="3" name="Segnaposto contenuto 2"/>
          <p:cNvSpPr>
            <a:spLocks noGrp="1"/>
          </p:cNvSpPr>
          <p:nvPr>
            <p:ph idx="1"/>
          </p:nvPr>
        </p:nvSpPr>
        <p:spPr/>
        <p:txBody>
          <a:bodyPr/>
          <a:lstStyle/>
          <a:p>
            <a:endParaRPr lang="it-IT" dirty="0" smtClean="0"/>
          </a:p>
          <a:p>
            <a:endParaRPr lang="it-IT" dirty="0" smtClean="0"/>
          </a:p>
          <a:p>
            <a:r>
              <a:rPr lang="it-IT" dirty="0" smtClean="0"/>
              <a:t>Numero di individui della popolazione che arriva in vita ad un’età determinata (vecchiaia)</a:t>
            </a:r>
            <a:endParaRPr lang="it-IT" dirty="0"/>
          </a:p>
        </p:txBody>
      </p:sp>
      <p:sp>
        <p:nvSpPr>
          <p:cNvPr id="4" name="Freccia a destra 3">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7467600" cy="1143000"/>
          </a:xfrm>
        </p:spPr>
        <p:txBody>
          <a:bodyPr>
            <a:normAutofit fontScale="90000"/>
          </a:bodyPr>
          <a:lstStyle/>
          <a:p>
            <a:pPr algn="ctr"/>
            <a:r>
              <a:rPr lang="it-IT" sz="3100" b="1" dirty="0" smtClean="0"/>
              <a:t/>
            </a:r>
            <a:br>
              <a:rPr lang="it-IT" sz="3100" b="1" dirty="0" smtClean="0"/>
            </a:br>
            <a:r>
              <a:rPr lang="it-IT" sz="3100" b="1" dirty="0" smtClean="0"/>
              <a:t>PORZIONE </a:t>
            </a:r>
            <a:r>
              <a:rPr lang="it-IT" sz="3100" b="1" dirty="0" err="1" smtClean="0"/>
              <a:t>DI</a:t>
            </a:r>
            <a:r>
              <a:rPr lang="it-IT" sz="3100" b="1" dirty="0" smtClean="0"/>
              <a:t> ANNO VISSUTO DA COLORO CHE MUOIONO CON L’ETA’ COMPIUTA x: m(x)</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Tempo medio vissuto dopo aver compiuto l’età </a:t>
            </a:r>
            <a:r>
              <a:rPr lang="it-IT" i="1" dirty="0" smtClean="0"/>
              <a:t>x </a:t>
            </a:r>
            <a:r>
              <a:rPr lang="it-IT" dirty="0" smtClean="0"/>
              <a:t>per</a:t>
            </a:r>
            <a:r>
              <a:rPr lang="it-IT" i="1" dirty="0" smtClean="0"/>
              <a:t> </a:t>
            </a:r>
            <a:r>
              <a:rPr lang="it-IT" dirty="0" smtClean="0"/>
              <a:t>quegli individui della popolazione che muoiono a detta età, cioè che non arrivano al compleanno successivo</a:t>
            </a:r>
            <a:endParaRPr lang="it-IT" i="1" dirty="0"/>
          </a:p>
        </p:txBody>
      </p:sp>
      <p:sp>
        <p:nvSpPr>
          <p:cNvPr id="5" name="Freccia a destra 4">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POPOLAZIONE STAZIONARIA CON L’ETA’ </a:t>
            </a:r>
            <a:r>
              <a:rPr lang="it-IT" i="1" dirty="0" smtClean="0"/>
              <a:t>X: </a:t>
            </a:r>
            <a:r>
              <a:rPr lang="it-IT" dirty="0" smtClean="0"/>
              <a:t>PE(x)</a:t>
            </a:r>
            <a:endParaRPr lang="it-IT" i="1" dirty="0"/>
          </a:p>
        </p:txBody>
      </p:sp>
      <p:sp>
        <p:nvSpPr>
          <p:cNvPr id="3" name="Segnaposto contenuto 2"/>
          <p:cNvSpPr>
            <a:spLocks noGrp="1"/>
          </p:cNvSpPr>
          <p:nvPr>
            <p:ph idx="1"/>
          </p:nvPr>
        </p:nvSpPr>
        <p:spPr/>
        <p:txBody>
          <a:bodyPr/>
          <a:lstStyle/>
          <a:p>
            <a:pPr>
              <a:buNone/>
            </a:pPr>
            <a:endParaRPr lang="it-IT" dirty="0" smtClean="0"/>
          </a:p>
          <a:p>
            <a:endParaRPr lang="it-IT" dirty="0" smtClean="0"/>
          </a:p>
          <a:p>
            <a:endParaRPr lang="it-IT" dirty="0" smtClean="0"/>
          </a:p>
          <a:p>
            <a:r>
              <a:rPr lang="it-IT" dirty="0" smtClean="0"/>
              <a:t>Numero degli anni vissuti dagli individui di una popolazione con l’età compiuta </a:t>
            </a:r>
            <a:r>
              <a:rPr lang="it-IT" i="1" dirty="0" smtClean="0"/>
              <a:t>x</a:t>
            </a:r>
            <a:endParaRPr lang="it-IT" dirty="0"/>
          </a:p>
        </p:txBody>
      </p:sp>
      <p:sp>
        <p:nvSpPr>
          <p:cNvPr id="4" name="Freccia a destra 3">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UN PO </a:t>
            </a:r>
            <a:r>
              <a:rPr lang="it-IT" dirty="0" err="1" smtClean="0"/>
              <a:t>DI</a:t>
            </a:r>
            <a:r>
              <a:rPr lang="it-IT" dirty="0" smtClean="0"/>
              <a:t> FORMULE</a:t>
            </a:r>
            <a:endParaRPr lang="it-IT" dirty="0"/>
          </a:p>
        </p:txBody>
      </p:sp>
      <p:sp>
        <p:nvSpPr>
          <p:cNvPr id="3" name="Segnaposto contenuto 2"/>
          <p:cNvSpPr>
            <a:spLocks noGrp="1"/>
          </p:cNvSpPr>
          <p:nvPr>
            <p:ph idx="1"/>
          </p:nvPr>
        </p:nvSpPr>
        <p:spPr/>
        <p:txBody>
          <a:bodyPr/>
          <a:lstStyle/>
          <a:p>
            <a:r>
              <a:rPr lang="it-IT" dirty="0" smtClean="0"/>
              <a:t>Il numero dei sopravviventi all’età x+1 è uguale al numero dei sopravviventi all’età precedente meno il numero dei decessi teorici a quella stessa età</a:t>
            </a:r>
          </a:p>
          <a:p>
            <a:endParaRPr lang="it-IT" dirty="0" smtClean="0"/>
          </a:p>
          <a:p>
            <a:endParaRPr lang="it-IT" dirty="0"/>
          </a:p>
        </p:txBody>
      </p:sp>
      <p:sp>
        <p:nvSpPr>
          <p:cNvPr id="4" name="CasellaDiTesto 3"/>
          <p:cNvSpPr txBox="1"/>
          <p:nvPr/>
        </p:nvSpPr>
        <p:spPr>
          <a:xfrm>
            <a:off x="2051720" y="4509120"/>
            <a:ext cx="5040560" cy="584775"/>
          </a:xfrm>
          <a:prstGeom prst="rect">
            <a:avLst/>
          </a:prstGeom>
          <a:noFill/>
        </p:spPr>
        <p:txBody>
          <a:bodyPr wrap="square" rtlCol="0">
            <a:spAutoFit/>
          </a:bodyPr>
          <a:lstStyle/>
          <a:p>
            <a:pPr algn="ctr"/>
            <a:r>
              <a:rPr lang="it-IT" sz="3200" b="1" dirty="0" smtClean="0"/>
              <a:t>L(x+1) = L(x) – d(x)</a:t>
            </a:r>
            <a:endParaRPr lang="it-IT" sz="3200" b="1" dirty="0"/>
          </a:p>
        </p:txBody>
      </p:sp>
      <p:sp>
        <p:nvSpPr>
          <p:cNvPr id="5" name="Freccia a destra 4">
            <a:hlinkClick r:id="rId2" action="ppaction://hlinksldjump"/>
          </p:cNvPr>
          <p:cNvSpPr/>
          <p:nvPr/>
        </p:nvSpPr>
        <p:spPr>
          <a:xfrm>
            <a:off x="8100392"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La probabilità di morte attesa ad un’età x è uguale alla proporzione tra decessi teorici e sopravviventi a quell’età</a:t>
            </a:r>
          </a:p>
          <a:p>
            <a:endParaRPr lang="it-IT" dirty="0"/>
          </a:p>
        </p:txBody>
      </p:sp>
      <p:sp>
        <p:nvSpPr>
          <p:cNvPr id="4" name="CasellaDiTesto 3"/>
          <p:cNvSpPr txBox="1"/>
          <p:nvPr/>
        </p:nvSpPr>
        <p:spPr>
          <a:xfrm>
            <a:off x="1979712" y="4653136"/>
            <a:ext cx="5112568" cy="584775"/>
          </a:xfrm>
          <a:prstGeom prst="rect">
            <a:avLst/>
          </a:prstGeom>
          <a:noFill/>
        </p:spPr>
        <p:txBody>
          <a:bodyPr wrap="square" rtlCol="0">
            <a:spAutoFit/>
          </a:bodyPr>
          <a:lstStyle/>
          <a:p>
            <a:pPr algn="ctr"/>
            <a:r>
              <a:rPr lang="it-IT" sz="3200" b="1" dirty="0" smtClean="0"/>
              <a:t>Q(x) = d(x) / L(x)</a:t>
            </a:r>
            <a:endParaRPr lang="it-IT" sz="3200" b="1" dirty="0"/>
          </a:p>
        </p:txBody>
      </p:sp>
      <p:sp>
        <p:nvSpPr>
          <p:cNvPr id="6" name="Freccia a destra 5">
            <a:hlinkClick r:id="rId2" action="ppaction://hlinksldjump"/>
          </p:cNvPr>
          <p:cNvSpPr/>
          <p:nvPr/>
        </p:nvSpPr>
        <p:spPr>
          <a:xfrm>
            <a:off x="8100392"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800" dirty="0" smtClean="0"/>
              <a:t>La speranza di vita rappresenta il numero medio di anni che restano da vivere ad un individuo di età x. Il suo valore si ottiene dal quoziente tra tempo totale che resta da vivere agli individui del gruppo e il numero di sopravviventi dello stesso all’età x</a:t>
            </a:r>
            <a:endParaRPr lang="it-IT" sz="2800" dirty="0"/>
          </a:p>
        </p:txBody>
      </p:sp>
      <p:sp>
        <p:nvSpPr>
          <p:cNvPr id="4" name="CasellaDiTesto 3"/>
          <p:cNvSpPr txBox="1"/>
          <p:nvPr/>
        </p:nvSpPr>
        <p:spPr>
          <a:xfrm>
            <a:off x="2843808" y="4725144"/>
            <a:ext cx="3960440" cy="523220"/>
          </a:xfrm>
          <a:prstGeom prst="rect">
            <a:avLst/>
          </a:prstGeom>
          <a:noFill/>
        </p:spPr>
        <p:txBody>
          <a:bodyPr wrap="square" rtlCol="0">
            <a:spAutoFit/>
          </a:bodyPr>
          <a:lstStyle/>
          <a:p>
            <a:r>
              <a:rPr lang="it-IT" sz="2800" b="1" dirty="0" smtClean="0"/>
              <a:t>EV(x) = </a:t>
            </a:r>
            <a:r>
              <a:rPr lang="el-GR" sz="2800" b="1" dirty="0" smtClean="0"/>
              <a:t>Σ</a:t>
            </a:r>
            <a:r>
              <a:rPr lang="it-IT" b="1" dirty="0" err="1" smtClean="0"/>
              <a:t>y≥x</a:t>
            </a:r>
            <a:r>
              <a:rPr lang="it-IT" b="1" dirty="0" smtClean="0"/>
              <a:t>  </a:t>
            </a:r>
            <a:r>
              <a:rPr lang="it-IT" sz="2800" b="1" dirty="0" smtClean="0"/>
              <a:t>L(x) / L(x)</a:t>
            </a:r>
            <a:endParaRPr lang="it-IT" sz="2800" b="1" dirty="0"/>
          </a:p>
        </p:txBody>
      </p:sp>
      <p:sp>
        <p:nvSpPr>
          <p:cNvPr id="5" name="Freccia a destra 4">
            <a:hlinkClick r:id="rId2" action="ppaction://hlinksldjump"/>
          </p:cNvPr>
          <p:cNvSpPr/>
          <p:nvPr/>
        </p:nvSpPr>
        <p:spPr>
          <a:xfrm>
            <a:off x="8100392"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800" dirty="0" smtClean="0"/>
              <a:t>Ogni persona che sopravvive all’età x contribuisce con un anno al numero totale degli anni che formano la popolazione stazionaria e ciascuno di quelli che muore all’età x contribuisce con m(x) anni. Quindi la popolazione stazionaria si ricava:</a:t>
            </a:r>
            <a:endParaRPr lang="it-IT" sz="2800" dirty="0"/>
          </a:p>
        </p:txBody>
      </p:sp>
      <p:sp>
        <p:nvSpPr>
          <p:cNvPr id="5" name="CasellaDiTesto 4"/>
          <p:cNvSpPr txBox="1"/>
          <p:nvPr/>
        </p:nvSpPr>
        <p:spPr>
          <a:xfrm>
            <a:off x="2267744" y="4941168"/>
            <a:ext cx="4752528" cy="523220"/>
          </a:xfrm>
          <a:prstGeom prst="rect">
            <a:avLst/>
          </a:prstGeom>
          <a:noFill/>
        </p:spPr>
        <p:txBody>
          <a:bodyPr wrap="square" rtlCol="0">
            <a:spAutoFit/>
          </a:bodyPr>
          <a:lstStyle/>
          <a:p>
            <a:r>
              <a:rPr lang="it-IT" sz="2800" b="1" dirty="0" smtClean="0"/>
              <a:t>PE(x) = L(x+1) + m(x) * d(x)</a:t>
            </a:r>
            <a:endParaRPr lang="it-IT"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LE TDV</a:t>
            </a:r>
            <a:endParaRPr lang="it-IT" b="1" dirty="0"/>
          </a:p>
        </p:txBody>
      </p:sp>
      <p:sp>
        <p:nvSpPr>
          <p:cNvPr id="3" name="Segnaposto contenuto 2"/>
          <p:cNvSpPr>
            <a:spLocks noGrp="1"/>
          </p:cNvSpPr>
          <p:nvPr>
            <p:ph idx="1"/>
          </p:nvPr>
        </p:nvSpPr>
        <p:spPr/>
        <p:txBody>
          <a:bodyPr/>
          <a:lstStyle/>
          <a:p>
            <a:r>
              <a:rPr lang="it-IT" dirty="0" smtClean="0"/>
              <a:t>Tabelle di Vita(o mortalità) sono uno strumento che permette di studiare l’incidenza  della mortalità in diverse popolazioni in un periodo di tempo</a:t>
            </a:r>
          </a:p>
          <a:p>
            <a:r>
              <a:rPr lang="it-IT" dirty="0" smtClean="0"/>
              <a:t>La loro applicazione più comune è l’</a:t>
            </a:r>
            <a:r>
              <a:rPr lang="it-IT" i="1" dirty="0" smtClean="0">
                <a:hlinkClick r:id="rId2" action="ppaction://hlinksldjump"/>
              </a:rPr>
              <a:t>ASSICURAIZONE</a:t>
            </a:r>
            <a:endParaRPr lang="it-IT" i="1" dirty="0" smtClean="0"/>
          </a:p>
          <a:p>
            <a:r>
              <a:rPr lang="it-IT" i="1" dirty="0" smtClean="0">
                <a:hlinkClick r:id="rId3" action="ppaction://hlinksldjump"/>
              </a:rPr>
              <a:t>John </a:t>
            </a:r>
            <a:r>
              <a:rPr lang="it-IT" i="1" dirty="0" err="1" smtClean="0">
                <a:hlinkClick r:id="rId3" action="ppaction://hlinksldjump"/>
              </a:rPr>
              <a:t>Graunt</a:t>
            </a:r>
            <a:endParaRPr lang="it-IT" i="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LE ASSICURAZIONI</a:t>
            </a:r>
            <a:endParaRPr lang="it-IT" dirty="0"/>
          </a:p>
        </p:txBody>
      </p:sp>
      <p:sp>
        <p:nvSpPr>
          <p:cNvPr id="3" name="Segnaposto contenuto 2"/>
          <p:cNvSpPr>
            <a:spLocks noGrp="1"/>
          </p:cNvSpPr>
          <p:nvPr>
            <p:ph idx="1"/>
          </p:nvPr>
        </p:nvSpPr>
        <p:spPr/>
        <p:txBody>
          <a:bodyPr/>
          <a:lstStyle/>
          <a:p>
            <a:r>
              <a:rPr lang="it-IT" dirty="0" smtClean="0"/>
              <a:t>Presenti sin dall’</a:t>
            </a:r>
            <a:r>
              <a:rPr lang="it-IT" dirty="0" smtClean="0">
                <a:hlinkClick r:id="rId2" action="ppaction://hlinksldjump"/>
              </a:rPr>
              <a:t>antichità</a:t>
            </a:r>
            <a:endParaRPr lang="it-IT" dirty="0" smtClean="0"/>
          </a:p>
          <a:p>
            <a:r>
              <a:rPr lang="it-IT" dirty="0" smtClean="0"/>
              <a:t>Affari più lucrativi della società</a:t>
            </a:r>
          </a:p>
          <a:p>
            <a:r>
              <a:rPr lang="it-IT" dirty="0" smtClean="0"/>
              <a:t>Vari tipi: sulla </a:t>
            </a:r>
            <a:r>
              <a:rPr lang="it-IT" dirty="0" smtClean="0">
                <a:hlinkClick r:id="rId3" action="ppaction://hlinksldjump"/>
              </a:rPr>
              <a:t>vita</a:t>
            </a:r>
            <a:r>
              <a:rPr lang="it-IT" dirty="0" smtClean="0"/>
              <a:t>, per auto, per malattia, per la casa</a:t>
            </a:r>
          </a:p>
          <a:p>
            <a:r>
              <a:rPr lang="it-IT" dirty="0" smtClean="0"/>
              <a:t>Serie di </a:t>
            </a:r>
            <a:r>
              <a:rPr lang="it-IT" dirty="0" smtClean="0">
                <a:hlinkClick r:id="rId4" action="ppaction://hlinksldjump"/>
              </a:rPr>
              <a:t>calcoli matematici </a:t>
            </a:r>
            <a:r>
              <a:rPr lang="it-IT" dirty="0" smtClean="0"/>
              <a:t>per tenere conto del nostro rischio, cioè la probabilità che debbano pagarci</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LA STORIA DELLE ASSICURAZIONI</a:t>
            </a:r>
            <a:endParaRPr lang="it-IT" dirty="0"/>
          </a:p>
        </p:txBody>
      </p:sp>
      <p:sp>
        <p:nvSpPr>
          <p:cNvPr id="3" name="Segnaposto contenuto 2"/>
          <p:cNvSpPr>
            <a:spLocks noGrp="1"/>
          </p:cNvSpPr>
          <p:nvPr>
            <p:ph idx="1"/>
          </p:nvPr>
        </p:nvSpPr>
        <p:spPr/>
        <p:txBody>
          <a:bodyPr/>
          <a:lstStyle/>
          <a:p>
            <a:r>
              <a:rPr lang="it-IT" dirty="0" smtClean="0"/>
              <a:t>Nell’antica Grecia e Roma contri i naufragi e sui beni inviati via mare</a:t>
            </a:r>
          </a:p>
          <a:p>
            <a:r>
              <a:rPr lang="it-IT" dirty="0" smtClean="0"/>
              <a:t>Nel Medioevo i pellegrini che andavano in terra santa per farsi pagare il riscatto in caso di sequestro(elemento centrale mai la morte perché considerato sacrilegio</a:t>
            </a:r>
          </a:p>
          <a:p>
            <a:r>
              <a:rPr lang="it-IT" dirty="0" smtClean="0"/>
              <a:t>Nel Rinascimento fiorirono le prime assicurazioni sulla vita</a:t>
            </a:r>
            <a:endParaRPr lang="it-IT" dirty="0"/>
          </a:p>
        </p:txBody>
      </p:sp>
      <p:sp>
        <p:nvSpPr>
          <p:cNvPr id="5" name="Freccia a destra 4">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ASSICURAZIONE SULLA VITA</a:t>
            </a:r>
            <a:endParaRPr lang="it-IT" dirty="0"/>
          </a:p>
        </p:txBody>
      </p:sp>
      <p:sp>
        <p:nvSpPr>
          <p:cNvPr id="3" name="Segnaposto contenuto 2"/>
          <p:cNvSpPr>
            <a:spLocks noGrp="1"/>
          </p:cNvSpPr>
          <p:nvPr>
            <p:ph idx="1"/>
          </p:nvPr>
        </p:nvSpPr>
        <p:spPr/>
        <p:txBody>
          <a:bodyPr>
            <a:normAutofit lnSpcReduction="10000"/>
          </a:bodyPr>
          <a:lstStyle/>
          <a:p>
            <a:r>
              <a:rPr lang="it-IT" dirty="0" smtClean="0"/>
              <a:t>Forma più popolare di assicurazione</a:t>
            </a:r>
          </a:p>
          <a:p>
            <a:r>
              <a:rPr lang="it-IT" dirty="0" smtClean="0"/>
              <a:t>Un individuo assicura la propria vita, in modo che alla sua morte la sua famiglia percepisca una somma di denaro per compensare la sua assenza</a:t>
            </a:r>
          </a:p>
          <a:p>
            <a:r>
              <a:rPr lang="it-IT" dirty="0" smtClean="0"/>
              <a:t>Per determinare la somma che dovrà pagare inizialmente e riscuotere dopo la morte si svolgono dei calcoli matematici per stabilire più o meno quanto rimane da vivere all’</a:t>
            </a:r>
            <a:r>
              <a:rPr lang="it-IT" dirty="0" err="1" smtClean="0"/>
              <a:t>induviduo</a:t>
            </a:r>
            <a:endParaRPr lang="it-IT" dirty="0"/>
          </a:p>
        </p:txBody>
      </p:sp>
      <p:sp>
        <p:nvSpPr>
          <p:cNvPr id="4" name="Freccia a destra 3">
            <a:hlinkClick r:id="rId2" action="ppaction://hlinksldjump"/>
          </p:cNvPr>
          <p:cNvSpPr/>
          <p:nvPr/>
        </p:nvSpPr>
        <p:spPr>
          <a:xfrm rot="10800000">
            <a:off x="467544"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PREMIO DELL’ASSICURAZIONE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Calcolo simile a quello del gioco d’azzardo: le compagnie determinano la speranza di tutti i rischi che assicurano, moltiplicando la probabilità del rischio per il costo medio dello stesso, sommando tutti i possibili rischi. In seguito aggiungono i costi di gestione e il guadagno che vogliono ottenere</a:t>
            </a:r>
          </a:p>
          <a:p>
            <a:r>
              <a:rPr lang="it-IT" dirty="0" smtClean="0"/>
              <a:t>L’assicurazione si può considerare come un gioco sfavorevole all’assicurato quasi tutti gli anni però con cui è coperto dal rischio di dover pagare somme elevate o comprarsi una nuova auto</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ESEMPIO </a:t>
            </a:r>
            <a:r>
              <a:rPr lang="it-IT" dirty="0" err="1" smtClean="0"/>
              <a:t>DI</a:t>
            </a:r>
            <a:r>
              <a:rPr lang="it-IT" dirty="0" smtClean="0"/>
              <a:t> ASSICURAZINONE </a:t>
            </a:r>
            <a:endParaRPr lang="it-IT" dirty="0"/>
          </a:p>
        </p:txBody>
      </p:sp>
      <p:graphicFrame>
        <p:nvGraphicFramePr>
          <p:cNvPr id="4" name="Segnaposto contenuto 3"/>
          <p:cNvGraphicFramePr>
            <a:graphicFrameLocks noGrp="1"/>
          </p:cNvGraphicFramePr>
          <p:nvPr>
            <p:ph idx="1"/>
          </p:nvPr>
        </p:nvGraphicFramePr>
        <p:xfrm>
          <a:off x="467544" y="1700808"/>
          <a:ext cx="7467600" cy="1483360"/>
        </p:xfrm>
        <a:graphic>
          <a:graphicData uri="http://schemas.openxmlformats.org/drawingml/2006/table">
            <a:tbl>
              <a:tblPr firstRow="1" bandRow="1">
                <a:tableStyleId>{0505E3EF-67EA-436B-97B2-0124C06EBD24}</a:tableStyleId>
              </a:tblPr>
              <a:tblGrid>
                <a:gridCol w="2489200"/>
                <a:gridCol w="2489200"/>
                <a:gridCol w="2489200"/>
              </a:tblGrid>
              <a:tr h="370840">
                <a:tc>
                  <a:txBody>
                    <a:bodyPr/>
                    <a:lstStyle/>
                    <a:p>
                      <a:r>
                        <a:rPr lang="it-IT" sz="1400" b="0" dirty="0" smtClean="0"/>
                        <a:t>TIPO</a:t>
                      </a:r>
                      <a:r>
                        <a:rPr lang="it-IT" sz="1400" b="0" baseline="0" dirty="0" smtClean="0"/>
                        <a:t> </a:t>
                      </a:r>
                      <a:r>
                        <a:rPr lang="it-IT" sz="1400" b="0" baseline="0" dirty="0" err="1" smtClean="0"/>
                        <a:t>DI</a:t>
                      </a:r>
                      <a:r>
                        <a:rPr lang="it-IT" sz="1400" b="0" baseline="0" dirty="0" smtClean="0"/>
                        <a:t> ASSICURAZIONE</a:t>
                      </a:r>
                      <a:endParaRPr lang="it-IT" sz="1400" b="0" dirty="0"/>
                    </a:p>
                  </a:txBody>
                  <a:tcPr/>
                </a:tc>
                <a:tc>
                  <a:txBody>
                    <a:bodyPr/>
                    <a:lstStyle/>
                    <a:p>
                      <a:r>
                        <a:rPr lang="it-IT" sz="1400" b="0" dirty="0" smtClean="0"/>
                        <a:t>PROBABILITA’</a:t>
                      </a:r>
                      <a:endParaRPr lang="it-IT" sz="1400" b="0" dirty="0"/>
                    </a:p>
                  </a:txBody>
                  <a:tcPr/>
                </a:tc>
                <a:tc>
                  <a:txBody>
                    <a:bodyPr/>
                    <a:lstStyle/>
                    <a:p>
                      <a:r>
                        <a:rPr lang="it-IT" sz="1400" b="0" dirty="0" smtClean="0"/>
                        <a:t>COSTO RIPARAZIONE</a:t>
                      </a:r>
                      <a:endParaRPr lang="it-IT" sz="1400" b="0" dirty="0"/>
                    </a:p>
                  </a:txBody>
                  <a:tcPr/>
                </a:tc>
              </a:tr>
              <a:tr h="370840">
                <a:tc>
                  <a:txBody>
                    <a:bodyPr/>
                    <a:lstStyle/>
                    <a:p>
                      <a:r>
                        <a:rPr lang="it-IT" dirty="0" smtClean="0"/>
                        <a:t>Sinistro totale</a:t>
                      </a:r>
                      <a:endParaRPr lang="it-IT" dirty="0"/>
                    </a:p>
                  </a:txBody>
                  <a:tcPr/>
                </a:tc>
                <a:tc>
                  <a:txBody>
                    <a:bodyPr/>
                    <a:lstStyle/>
                    <a:p>
                      <a:r>
                        <a:rPr lang="it-IT" dirty="0" smtClean="0"/>
                        <a:t>3/1000= 0,003</a:t>
                      </a:r>
                      <a:endParaRPr lang="it-IT" dirty="0"/>
                    </a:p>
                  </a:txBody>
                  <a:tcPr/>
                </a:tc>
                <a:tc>
                  <a:txBody>
                    <a:bodyPr/>
                    <a:lstStyle/>
                    <a:p>
                      <a:r>
                        <a:rPr lang="it-IT" dirty="0" smtClean="0"/>
                        <a:t>7.000€</a:t>
                      </a:r>
                      <a:endParaRPr lang="it-IT" dirty="0"/>
                    </a:p>
                  </a:txBody>
                  <a:tcPr/>
                </a:tc>
              </a:tr>
              <a:tr h="370840">
                <a:tc>
                  <a:txBody>
                    <a:bodyPr/>
                    <a:lstStyle/>
                    <a:p>
                      <a:r>
                        <a:rPr lang="it-IT" dirty="0" smtClean="0"/>
                        <a:t>Grave</a:t>
                      </a:r>
                      <a:endParaRPr lang="it-IT" dirty="0"/>
                    </a:p>
                  </a:txBody>
                  <a:tcPr/>
                </a:tc>
                <a:tc>
                  <a:txBody>
                    <a:bodyPr/>
                    <a:lstStyle/>
                    <a:p>
                      <a:r>
                        <a:rPr lang="it-IT" dirty="0" smtClean="0"/>
                        <a:t>5/100= 0,05</a:t>
                      </a:r>
                      <a:endParaRPr lang="it-IT" dirty="0"/>
                    </a:p>
                  </a:txBody>
                  <a:tcPr/>
                </a:tc>
                <a:tc>
                  <a:txBody>
                    <a:bodyPr/>
                    <a:lstStyle/>
                    <a:p>
                      <a:r>
                        <a:rPr lang="it-IT" dirty="0" smtClean="0"/>
                        <a:t>3.000€</a:t>
                      </a:r>
                      <a:endParaRPr lang="it-IT" dirty="0"/>
                    </a:p>
                  </a:txBody>
                  <a:tcPr/>
                </a:tc>
              </a:tr>
              <a:tr h="370840">
                <a:tc>
                  <a:txBody>
                    <a:bodyPr/>
                    <a:lstStyle/>
                    <a:p>
                      <a:r>
                        <a:rPr lang="it-IT" dirty="0" smtClean="0"/>
                        <a:t>Minore </a:t>
                      </a:r>
                      <a:endParaRPr lang="it-IT" dirty="0"/>
                    </a:p>
                  </a:txBody>
                  <a:tcPr/>
                </a:tc>
                <a:tc>
                  <a:txBody>
                    <a:bodyPr/>
                    <a:lstStyle/>
                    <a:p>
                      <a:r>
                        <a:rPr lang="it-IT" dirty="0" smtClean="0"/>
                        <a:t>3/10= 0,3</a:t>
                      </a:r>
                      <a:endParaRPr lang="it-IT" dirty="0"/>
                    </a:p>
                  </a:txBody>
                  <a:tcPr/>
                </a:tc>
                <a:tc>
                  <a:txBody>
                    <a:bodyPr/>
                    <a:lstStyle/>
                    <a:p>
                      <a:r>
                        <a:rPr lang="it-IT" dirty="0" smtClean="0"/>
                        <a:t>500€</a:t>
                      </a:r>
                      <a:endParaRPr lang="it-IT" dirty="0"/>
                    </a:p>
                  </a:txBody>
                  <a:tcPr/>
                </a:tc>
              </a:tr>
            </a:tbl>
          </a:graphicData>
        </a:graphic>
      </p:graphicFrame>
      <p:sp>
        <p:nvSpPr>
          <p:cNvPr id="5" name="CasellaDiTesto 4"/>
          <p:cNvSpPr txBox="1"/>
          <p:nvPr/>
        </p:nvSpPr>
        <p:spPr>
          <a:xfrm>
            <a:off x="611560" y="3645024"/>
            <a:ext cx="7848872" cy="1200329"/>
          </a:xfrm>
          <a:prstGeom prst="rect">
            <a:avLst/>
          </a:prstGeom>
          <a:noFill/>
        </p:spPr>
        <p:txBody>
          <a:bodyPr wrap="square" rtlCol="0">
            <a:spAutoFit/>
          </a:bodyPr>
          <a:lstStyle/>
          <a:p>
            <a:r>
              <a:rPr lang="it-IT" sz="2400" dirty="0" smtClean="0"/>
              <a:t>COSTO </a:t>
            </a:r>
          </a:p>
          <a:p>
            <a:r>
              <a:rPr lang="it-IT" sz="2400" dirty="0" smtClean="0"/>
              <a:t>ASSICURAZIONE: 0,003*7.000+ 0,05*3.000+ 0,3*500 = </a:t>
            </a:r>
          </a:p>
          <a:p>
            <a:r>
              <a:rPr lang="it-IT" sz="2400" dirty="0" smtClean="0"/>
              <a:t> </a:t>
            </a:r>
            <a:r>
              <a:rPr lang="it-IT" sz="2400" dirty="0" smtClean="0"/>
              <a:t>                                          21    +    15    +     150 = 321€</a:t>
            </a:r>
            <a:endParaRPr lang="it-IT" sz="2400" dirty="0"/>
          </a:p>
        </p:txBody>
      </p:sp>
      <p:sp>
        <p:nvSpPr>
          <p:cNvPr id="6" name="CasellaDiTesto 5"/>
          <p:cNvSpPr txBox="1"/>
          <p:nvPr/>
        </p:nvSpPr>
        <p:spPr>
          <a:xfrm>
            <a:off x="611560" y="5085184"/>
            <a:ext cx="10153128" cy="1200329"/>
          </a:xfrm>
          <a:prstGeom prst="rect">
            <a:avLst/>
          </a:prstGeom>
          <a:noFill/>
        </p:spPr>
        <p:txBody>
          <a:bodyPr wrap="square" rtlCol="0">
            <a:spAutoFit/>
          </a:bodyPr>
          <a:lstStyle/>
          <a:p>
            <a:r>
              <a:rPr lang="it-IT" sz="2400" dirty="0" smtClean="0"/>
              <a:t>COSTO TOT</a:t>
            </a:r>
          </a:p>
          <a:p>
            <a:r>
              <a:rPr lang="it-IT" sz="2400" dirty="0" smtClean="0"/>
              <a:t>ASSICURAZIONE: </a:t>
            </a:r>
          </a:p>
          <a:p>
            <a:r>
              <a:rPr lang="it-IT" sz="2400" dirty="0" smtClean="0"/>
              <a:t>C.A. + SPESE </a:t>
            </a:r>
            <a:r>
              <a:rPr lang="it-IT" sz="2400" dirty="0" err="1" smtClean="0"/>
              <a:t>DI</a:t>
            </a:r>
            <a:r>
              <a:rPr lang="it-IT" sz="2400" dirty="0" smtClean="0"/>
              <a:t> GESTIONE +  GUADAGNO DESIDERATO</a:t>
            </a:r>
            <a:endParaRPr lang="it-IT"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ETA’ PENSIONABILE E PENSIONE</a:t>
            </a:r>
            <a:endParaRPr lang="it-IT" dirty="0"/>
          </a:p>
        </p:txBody>
      </p:sp>
      <p:sp>
        <p:nvSpPr>
          <p:cNvPr id="3" name="Segnaposto contenuto 2"/>
          <p:cNvSpPr>
            <a:spLocks noGrp="1"/>
          </p:cNvSpPr>
          <p:nvPr>
            <p:ph idx="1"/>
          </p:nvPr>
        </p:nvSpPr>
        <p:spPr/>
        <p:txBody>
          <a:bodyPr/>
          <a:lstStyle/>
          <a:p>
            <a:r>
              <a:rPr lang="it-IT" dirty="0" smtClean="0"/>
              <a:t>La società offre attenzione agli anziani, offrendo loro una pensione dal momento in cui lasciano il lavoro e iniziano ad avvicinarsi alla morte</a:t>
            </a:r>
          </a:p>
          <a:p>
            <a:r>
              <a:rPr lang="it-IT" dirty="0" smtClean="0"/>
              <a:t>Per quanti anni vivrà una persona, tanti anni riceverà la pensione.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ALTRI UTILIZZI DELLA TDV</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In ingegneria o meccanica ci si studia la durata di pezzi e macchine, cioè il calcolo della vita utile di quel pezzo</a:t>
            </a:r>
          </a:p>
          <a:p>
            <a:r>
              <a:rPr lang="it-IT" dirty="0" smtClean="0"/>
              <a:t>Dai fabbricanti di elettrodomestici, televisori, cellulari, che calcolano il tempo di vita dei loro prodotti per poi rilasciare garanzie</a:t>
            </a:r>
          </a:p>
          <a:p>
            <a:r>
              <a:rPr lang="it-IT" dirty="0" smtClean="0"/>
              <a:t>In medicina vengono usate per determinare il “limite normale” di una caratteristica e/o la probabile altezza o peso di un futuro bambino</a:t>
            </a:r>
          </a:p>
          <a:p>
            <a:endParaRPr lang="it-IT" dirty="0" smtClean="0"/>
          </a:p>
        </p:txBody>
      </p:sp>
      <p:sp>
        <p:nvSpPr>
          <p:cNvPr id="4" name="Freccia a destra 3">
            <a:hlinkClick r:id="rId2" action="ppaction://hlinksldjump"/>
          </p:cNvPr>
          <p:cNvSpPr/>
          <p:nvPr/>
        </p:nvSpPr>
        <p:spPr>
          <a:xfrm>
            <a:off x="8100392"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PROBABILITA’ E DNA	</a:t>
            </a:r>
            <a:endParaRPr lang="it-IT" dirty="0"/>
          </a:p>
        </p:txBody>
      </p:sp>
      <p:sp>
        <p:nvSpPr>
          <p:cNvPr id="3" name="Segnaposto contenuto 2"/>
          <p:cNvSpPr>
            <a:spLocks noGrp="1"/>
          </p:cNvSpPr>
          <p:nvPr>
            <p:ph idx="1"/>
          </p:nvPr>
        </p:nvSpPr>
        <p:spPr/>
        <p:txBody>
          <a:bodyPr>
            <a:normAutofit lnSpcReduction="10000"/>
          </a:bodyPr>
          <a:lstStyle/>
          <a:p>
            <a:r>
              <a:rPr lang="it-IT" sz="3200" dirty="0" smtClean="0"/>
              <a:t>Usato per smascherare colpevoli di reati vati attraverso dei confronti di vari DNA</a:t>
            </a:r>
          </a:p>
          <a:p>
            <a:r>
              <a:rPr lang="it-IT" sz="3200" dirty="0" smtClean="0"/>
              <a:t>In realtà non sono altro che calcoli probabilistici.</a:t>
            </a:r>
          </a:p>
          <a:p>
            <a:r>
              <a:rPr lang="it-IT" sz="3200" dirty="0" smtClean="0">
                <a:hlinkClick r:id="rId2" action="ppaction://hlinksldjump"/>
              </a:rPr>
              <a:t>ESEMPIO</a:t>
            </a:r>
            <a:endParaRPr lang="it-IT" sz="3200" dirty="0" smtClean="0"/>
          </a:p>
          <a:p>
            <a:r>
              <a:rPr lang="it-IT" sz="3200" dirty="0" smtClean="0"/>
              <a:t>Viene inoltre utilizzato per identificare persone coinvolte in situazioni di conflitti bellici, catastrofici e incidenti</a:t>
            </a:r>
          </a:p>
          <a:p>
            <a:pPr>
              <a:buNone/>
            </a:pPr>
            <a:endParaRPr lang="it-IT"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ESEMPIO</a:t>
            </a:r>
            <a:endParaRPr lang="it-IT" dirty="0"/>
          </a:p>
        </p:txBody>
      </p:sp>
      <p:sp>
        <p:nvSpPr>
          <p:cNvPr id="3" name="Segnaposto contenuto 2"/>
          <p:cNvSpPr>
            <a:spLocks noGrp="1"/>
          </p:cNvSpPr>
          <p:nvPr>
            <p:ph idx="1"/>
          </p:nvPr>
        </p:nvSpPr>
        <p:spPr/>
        <p:txBody>
          <a:bodyPr>
            <a:noAutofit/>
          </a:bodyPr>
          <a:lstStyle/>
          <a:p>
            <a:r>
              <a:rPr lang="it-IT" sz="2200" dirty="0" smtClean="0"/>
              <a:t>È stato commesso un delitto e la polizia raccoglie campioni di DNA sulla scena del crimine e ha un sospetto di cui ha il DNA</a:t>
            </a:r>
          </a:p>
          <a:p>
            <a:r>
              <a:rPr lang="it-IT" sz="2200" dirty="0" smtClean="0"/>
              <a:t>Consideriamo due casi: colpevole(C) e innocente(I)</a:t>
            </a:r>
          </a:p>
          <a:p>
            <a:r>
              <a:rPr lang="it-IT" sz="2200" dirty="0" smtClean="0"/>
              <a:t>Consideriamo </a:t>
            </a:r>
            <a:r>
              <a:rPr lang="it-IT" sz="2200" dirty="0" err="1" smtClean="0"/>
              <a:t>Ev</a:t>
            </a:r>
            <a:r>
              <a:rPr lang="it-IT" sz="2200" dirty="0" smtClean="0"/>
              <a:t> </a:t>
            </a:r>
            <a:r>
              <a:rPr lang="it-IT" sz="2200" dirty="0" smtClean="0"/>
              <a:t>la coincidenza di prove provenienti dal DNA raccolto sul luogo</a:t>
            </a:r>
          </a:p>
          <a:p>
            <a:r>
              <a:rPr lang="it-IT" sz="2200" dirty="0" smtClean="0"/>
              <a:t>Consideriamo S il resto delle situazioni</a:t>
            </a:r>
          </a:p>
          <a:p>
            <a:r>
              <a:rPr lang="it-IT" sz="2200" dirty="0" smtClean="0"/>
              <a:t>Attraverso il teorema di </a:t>
            </a:r>
            <a:r>
              <a:rPr lang="it-IT" sz="2200" dirty="0" err="1" smtClean="0"/>
              <a:t>Bayes</a:t>
            </a:r>
            <a:r>
              <a:rPr lang="it-IT" sz="2200" dirty="0" smtClean="0"/>
              <a:t> si calcolano le probabilità dei due casi. Verranno poi esaminate da avvocati e giudici che spesso però, interpretandole erroneamente, condannano innocenti</a:t>
            </a:r>
          </a:p>
          <a:p>
            <a:pPr>
              <a:buNone/>
            </a:pPr>
            <a:endParaRPr lang="it-IT"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JOHN GRAUNT</a:t>
            </a:r>
            <a:endParaRPr lang="it-IT" b="1" dirty="0"/>
          </a:p>
        </p:txBody>
      </p:sp>
      <p:sp>
        <p:nvSpPr>
          <p:cNvPr id="3" name="Segnaposto contenuto 2"/>
          <p:cNvSpPr>
            <a:spLocks noGrp="1"/>
          </p:cNvSpPr>
          <p:nvPr>
            <p:ph idx="1"/>
          </p:nvPr>
        </p:nvSpPr>
        <p:spPr/>
        <p:txBody>
          <a:bodyPr>
            <a:normAutofit/>
          </a:bodyPr>
          <a:lstStyle/>
          <a:p>
            <a:r>
              <a:rPr lang="it-IT" sz="2800" dirty="0" smtClean="0"/>
              <a:t>Padrone di una merceria </a:t>
            </a:r>
          </a:p>
          <a:p>
            <a:r>
              <a:rPr lang="it-IT" sz="2800" dirty="0" smtClean="0"/>
              <a:t>Studi sulla popolazione di Londra </a:t>
            </a:r>
          </a:p>
          <a:p>
            <a:r>
              <a:rPr lang="it-IT" sz="2800" dirty="0" smtClean="0"/>
              <a:t>“Conti di mortalità”:registri del </a:t>
            </a:r>
            <a:r>
              <a:rPr lang="it-IT" sz="2800" dirty="0" err="1" smtClean="0"/>
              <a:t>XVI</a:t>
            </a:r>
            <a:r>
              <a:rPr lang="it-IT" sz="2800" dirty="0" smtClean="0"/>
              <a:t> che raccoglievano dati di battesimi e funerali di diverse parrocchie di Londra, inserendo età e cause di morte</a:t>
            </a:r>
          </a:p>
          <a:p>
            <a:r>
              <a:rPr lang="it-IT" sz="2800" dirty="0" smtClean="0"/>
              <a:t>Permettevano di seguire i percorsi delle </a:t>
            </a:r>
            <a:r>
              <a:rPr lang="it-IT" sz="2800" i="1" u="sng" dirty="0" smtClean="0">
                <a:hlinkClick r:id="rId2" action="ppaction://hlinksldjump"/>
              </a:rPr>
              <a:t>epidemie</a:t>
            </a:r>
            <a:endParaRPr lang="it-IT" sz="2800" i="1" u="sng" dirty="0" smtClean="0"/>
          </a:p>
          <a:p>
            <a:r>
              <a:rPr lang="it-IT" sz="2800" dirty="0" smtClean="0"/>
              <a:t>1662 </a:t>
            </a:r>
            <a:r>
              <a:rPr lang="it-IT" sz="2800" dirty="0" err="1" smtClean="0"/>
              <a:t>Bills</a:t>
            </a:r>
            <a:r>
              <a:rPr lang="it-IT" sz="2800" dirty="0" smtClean="0"/>
              <a:t> </a:t>
            </a:r>
            <a:r>
              <a:rPr lang="it-IT" sz="2800" dirty="0" err="1" smtClean="0"/>
              <a:t>of</a:t>
            </a:r>
            <a:r>
              <a:rPr lang="it-IT" sz="2800" dirty="0" smtClean="0"/>
              <a:t> </a:t>
            </a:r>
            <a:r>
              <a:rPr lang="it-IT" sz="2800" dirty="0" err="1" smtClean="0"/>
              <a:t>Morality</a:t>
            </a:r>
            <a:r>
              <a:rPr lang="it-IT" sz="2800" dirty="0" smtClean="0">
                <a:sym typeface="Wingdings" pitchFamily="2" charset="2"/>
              </a:rPr>
              <a:t></a:t>
            </a:r>
            <a:r>
              <a:rPr lang="it-IT" sz="2800" dirty="0" err="1" smtClean="0">
                <a:sym typeface="Wingdings" pitchFamily="2" charset="2"/>
              </a:rPr>
              <a:t>Royal</a:t>
            </a:r>
            <a:r>
              <a:rPr lang="it-IT" sz="2800" dirty="0" smtClean="0">
                <a:sym typeface="Wingdings" pitchFamily="2" charset="2"/>
              </a:rPr>
              <a:t> Society</a:t>
            </a:r>
            <a:endParaRPr lang="it-IT" sz="2800" dirty="0" smtClean="0"/>
          </a:p>
        </p:txBody>
      </p:sp>
      <p:pic>
        <p:nvPicPr>
          <p:cNvPr id="1026" name="Picture 2" descr="C:\Users\Utente\Desktop\matematica\graunt.jpg"/>
          <p:cNvPicPr>
            <a:picLocks noChangeAspect="1" noChangeArrowheads="1"/>
          </p:cNvPicPr>
          <p:nvPr/>
        </p:nvPicPr>
        <p:blipFill>
          <a:blip r:embed="rId3" cstate="print"/>
          <a:srcRect/>
          <a:stretch>
            <a:fillRect/>
          </a:stretch>
        </p:blipFill>
        <p:spPr bwMode="auto">
          <a:xfrm>
            <a:off x="7092280" y="-1"/>
            <a:ext cx="2051720" cy="297830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1603</a:t>
            </a:r>
            <a:endParaRPr lang="it-IT" dirty="0"/>
          </a:p>
        </p:txBody>
      </p:sp>
      <p:sp>
        <p:nvSpPr>
          <p:cNvPr id="3" name="Segnaposto contenuto 2"/>
          <p:cNvSpPr>
            <a:spLocks noGrp="1"/>
          </p:cNvSpPr>
          <p:nvPr>
            <p:ph idx="1"/>
          </p:nvPr>
        </p:nvSpPr>
        <p:spPr/>
        <p:txBody>
          <a:bodyPr/>
          <a:lstStyle/>
          <a:p>
            <a:r>
              <a:rPr lang="it-IT" dirty="0" smtClean="0"/>
              <a:t>Anno peggiore della peste in cui i registri avvenivano settimanalmente</a:t>
            </a:r>
          </a:p>
          <a:p>
            <a:r>
              <a:rPr lang="it-IT" dirty="0" smtClean="0"/>
              <a:t>Studiati vari aspetti sociali della popolazione, come il fatto che in città il numero di funerali superava il numero di battesimi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ESPERIMENTO </a:t>
            </a:r>
            <a:r>
              <a:rPr lang="it-IT" dirty="0" err="1" smtClean="0"/>
              <a:t>DI</a:t>
            </a:r>
            <a:r>
              <a:rPr lang="it-IT" dirty="0" smtClean="0"/>
              <a:t> GRAUNT</a:t>
            </a:r>
            <a:endParaRPr lang="it-IT" dirty="0"/>
          </a:p>
        </p:txBody>
      </p:sp>
      <p:sp>
        <p:nvSpPr>
          <p:cNvPr id="3" name="Segnaposto contenuto 2"/>
          <p:cNvSpPr>
            <a:spLocks noGrp="1"/>
          </p:cNvSpPr>
          <p:nvPr>
            <p:ph idx="1"/>
          </p:nvPr>
        </p:nvSpPr>
        <p:spPr/>
        <p:txBody>
          <a:bodyPr/>
          <a:lstStyle/>
          <a:p>
            <a:r>
              <a:rPr lang="it-IT" dirty="0" smtClean="0"/>
              <a:t>100 persone </a:t>
            </a:r>
          </a:p>
          <a:p>
            <a:r>
              <a:rPr lang="it-IT" dirty="0" smtClean="0"/>
              <a:t>Registrò i progressi con il passare degli anni</a:t>
            </a:r>
          </a:p>
          <a:p>
            <a:endParaRPr lang="it-IT" dirty="0"/>
          </a:p>
        </p:txBody>
      </p:sp>
      <p:graphicFrame>
        <p:nvGraphicFramePr>
          <p:cNvPr id="5" name="Tabella 4"/>
          <p:cNvGraphicFramePr>
            <a:graphicFrameLocks noGrp="1"/>
          </p:cNvGraphicFramePr>
          <p:nvPr/>
        </p:nvGraphicFramePr>
        <p:xfrm>
          <a:off x="2123728" y="2924944"/>
          <a:ext cx="5328592" cy="3481347"/>
        </p:xfrm>
        <a:graphic>
          <a:graphicData uri="http://schemas.openxmlformats.org/drawingml/2006/table">
            <a:tbl>
              <a:tblPr firstRow="1" bandRow="1">
                <a:tableStyleId>{0505E3EF-67EA-436B-97B2-0124C06EBD24}</a:tableStyleId>
              </a:tblPr>
              <a:tblGrid>
                <a:gridCol w="2664296"/>
                <a:gridCol w="2664296"/>
              </a:tblGrid>
              <a:tr h="239787">
                <a:tc>
                  <a:txBody>
                    <a:bodyPr/>
                    <a:lstStyle/>
                    <a:p>
                      <a:r>
                        <a:rPr lang="it-IT" sz="1000" b="1" dirty="0" smtClean="0"/>
                        <a:t>AL MOMENTO DEL CONCEPIMENTO</a:t>
                      </a:r>
                      <a:endParaRPr lang="it-IT" sz="1000" b="1" dirty="0"/>
                    </a:p>
                  </a:txBody>
                  <a:tcPr marL="79929" marR="79929" marT="39964" marB="39964"/>
                </a:tc>
                <a:tc>
                  <a:txBody>
                    <a:bodyPr/>
                    <a:lstStyle/>
                    <a:p>
                      <a:r>
                        <a:rPr lang="it-IT" sz="1000" b="1" dirty="0" smtClean="0"/>
                        <a:t>SOPRAVVIVONO</a:t>
                      </a:r>
                      <a:r>
                        <a:rPr lang="it-IT" sz="1000" b="1" baseline="0" dirty="0" smtClean="0"/>
                        <a:t> </a:t>
                      </a:r>
                      <a:endParaRPr lang="it-IT" sz="1000" b="1" dirty="0"/>
                    </a:p>
                  </a:txBody>
                  <a:tcPr marL="79929" marR="79929" marT="39964" marB="39964"/>
                </a:tc>
              </a:tr>
              <a:tr h="324156">
                <a:tc>
                  <a:txBody>
                    <a:bodyPr/>
                    <a:lstStyle/>
                    <a:p>
                      <a:r>
                        <a:rPr lang="it-IT" sz="1600" dirty="0" smtClean="0"/>
                        <a:t>Concepimento</a:t>
                      </a:r>
                      <a:endParaRPr lang="it-IT" sz="1600" dirty="0"/>
                    </a:p>
                  </a:txBody>
                  <a:tcPr marL="79929" marR="79929" marT="39964" marB="39964"/>
                </a:tc>
                <a:tc>
                  <a:txBody>
                    <a:bodyPr/>
                    <a:lstStyle/>
                    <a:p>
                      <a:r>
                        <a:rPr lang="it-IT" sz="1600" dirty="0" smtClean="0"/>
                        <a:t>100</a:t>
                      </a:r>
                      <a:endParaRPr lang="it-IT" sz="1600" dirty="0"/>
                    </a:p>
                  </a:txBody>
                  <a:tcPr marL="79929" marR="79929" marT="39964" marB="39964"/>
                </a:tc>
              </a:tr>
              <a:tr h="324156">
                <a:tc>
                  <a:txBody>
                    <a:bodyPr/>
                    <a:lstStyle/>
                    <a:p>
                      <a:r>
                        <a:rPr lang="it-IT" sz="1600" dirty="0" smtClean="0"/>
                        <a:t>Alla fine del 6° anno</a:t>
                      </a:r>
                      <a:endParaRPr lang="it-IT" sz="1600" dirty="0"/>
                    </a:p>
                  </a:txBody>
                  <a:tcPr marL="79929" marR="79929" marT="39964" marB="39964"/>
                </a:tc>
                <a:tc>
                  <a:txBody>
                    <a:bodyPr/>
                    <a:lstStyle/>
                    <a:p>
                      <a:r>
                        <a:rPr lang="it-IT" sz="1600" dirty="0" smtClean="0"/>
                        <a:t>64</a:t>
                      </a:r>
                      <a:endParaRPr lang="it-IT" sz="1600" dirty="0"/>
                    </a:p>
                  </a:txBody>
                  <a:tcPr marL="79929" marR="79929" marT="39964" marB="39964"/>
                </a:tc>
              </a:tr>
              <a:tr h="324156">
                <a:tc>
                  <a:txBody>
                    <a:bodyPr/>
                    <a:lstStyle/>
                    <a:p>
                      <a:r>
                        <a:rPr lang="it-IT" sz="1600" dirty="0" smtClean="0"/>
                        <a:t>Alla fine del 16° anno</a:t>
                      </a:r>
                      <a:endParaRPr lang="it-IT" sz="1600" dirty="0"/>
                    </a:p>
                  </a:txBody>
                  <a:tcPr marL="79929" marR="79929" marT="39964" marB="39964"/>
                </a:tc>
                <a:tc>
                  <a:txBody>
                    <a:bodyPr/>
                    <a:lstStyle/>
                    <a:p>
                      <a:r>
                        <a:rPr lang="it-IT" sz="1600" dirty="0" smtClean="0"/>
                        <a:t>40</a:t>
                      </a:r>
                      <a:endParaRPr lang="it-IT" sz="1600" dirty="0"/>
                    </a:p>
                  </a:txBody>
                  <a:tcPr marL="79929" marR="79929" marT="39964" marB="39964"/>
                </a:tc>
              </a:tr>
              <a:tr h="324156">
                <a:tc>
                  <a:txBody>
                    <a:bodyPr/>
                    <a:lstStyle/>
                    <a:p>
                      <a:r>
                        <a:rPr lang="it-IT" sz="1600" dirty="0" smtClean="0"/>
                        <a:t>Alla fine del</a:t>
                      </a:r>
                      <a:r>
                        <a:rPr lang="it-IT" sz="1600" baseline="0" dirty="0" smtClean="0"/>
                        <a:t> 26° anno</a:t>
                      </a:r>
                      <a:endParaRPr lang="it-IT" sz="1600" dirty="0"/>
                    </a:p>
                  </a:txBody>
                  <a:tcPr marL="79929" marR="79929" marT="39964" marB="39964"/>
                </a:tc>
                <a:tc>
                  <a:txBody>
                    <a:bodyPr/>
                    <a:lstStyle/>
                    <a:p>
                      <a:r>
                        <a:rPr lang="it-IT" sz="1600" dirty="0" smtClean="0"/>
                        <a:t>25</a:t>
                      </a:r>
                      <a:endParaRPr lang="it-IT" sz="1600" dirty="0"/>
                    </a:p>
                  </a:txBody>
                  <a:tcPr marL="79929" marR="79929" marT="39964" marB="39964"/>
                </a:tc>
              </a:tr>
              <a:tr h="324156">
                <a:tc>
                  <a:txBody>
                    <a:bodyPr/>
                    <a:lstStyle/>
                    <a:p>
                      <a:r>
                        <a:rPr lang="it-IT" sz="1600" dirty="0" smtClean="0"/>
                        <a:t>Alla fine del</a:t>
                      </a:r>
                      <a:r>
                        <a:rPr lang="it-IT" sz="1600" baseline="0" dirty="0" smtClean="0"/>
                        <a:t> 36° anno</a:t>
                      </a:r>
                      <a:endParaRPr lang="it-IT" sz="1600" dirty="0"/>
                    </a:p>
                  </a:txBody>
                  <a:tcPr marL="79929" marR="79929" marT="39964" marB="39964"/>
                </a:tc>
                <a:tc>
                  <a:txBody>
                    <a:bodyPr/>
                    <a:lstStyle/>
                    <a:p>
                      <a:r>
                        <a:rPr lang="it-IT" sz="1600" dirty="0" smtClean="0"/>
                        <a:t>16</a:t>
                      </a:r>
                      <a:endParaRPr lang="it-IT" sz="1600" dirty="0"/>
                    </a:p>
                  </a:txBody>
                  <a:tcPr marL="79929" marR="79929" marT="39964" marB="39964"/>
                </a:tc>
              </a:tr>
              <a:tr h="324156">
                <a:tc>
                  <a:txBody>
                    <a:bodyPr/>
                    <a:lstStyle/>
                    <a:p>
                      <a:r>
                        <a:rPr lang="it-IT" sz="1600" dirty="0" smtClean="0"/>
                        <a:t>Alla fine del</a:t>
                      </a:r>
                      <a:r>
                        <a:rPr lang="it-IT" sz="1600" baseline="0" dirty="0" smtClean="0"/>
                        <a:t> 46° anno</a:t>
                      </a:r>
                      <a:endParaRPr lang="it-IT" sz="1600" dirty="0"/>
                    </a:p>
                  </a:txBody>
                  <a:tcPr marL="79929" marR="79929" marT="39964" marB="39964"/>
                </a:tc>
                <a:tc>
                  <a:txBody>
                    <a:bodyPr/>
                    <a:lstStyle/>
                    <a:p>
                      <a:r>
                        <a:rPr lang="it-IT" sz="1600" dirty="0" smtClean="0"/>
                        <a:t>10</a:t>
                      </a:r>
                      <a:endParaRPr lang="it-IT" sz="1600" dirty="0"/>
                    </a:p>
                  </a:txBody>
                  <a:tcPr marL="79929" marR="79929" marT="39964" marB="39964"/>
                </a:tc>
              </a:tr>
              <a:tr h="324156">
                <a:tc>
                  <a:txBody>
                    <a:bodyPr/>
                    <a:lstStyle/>
                    <a:p>
                      <a:r>
                        <a:rPr lang="it-IT" sz="1600" dirty="0" smtClean="0"/>
                        <a:t>Alla fine del</a:t>
                      </a:r>
                      <a:r>
                        <a:rPr lang="it-IT" sz="1600" baseline="0" dirty="0" smtClean="0"/>
                        <a:t> 56° anno</a:t>
                      </a:r>
                      <a:endParaRPr lang="it-IT" sz="1600" dirty="0"/>
                    </a:p>
                  </a:txBody>
                  <a:tcPr marL="79929" marR="79929" marT="39964" marB="39964"/>
                </a:tc>
                <a:tc>
                  <a:txBody>
                    <a:bodyPr/>
                    <a:lstStyle/>
                    <a:p>
                      <a:r>
                        <a:rPr lang="it-IT" sz="1600" dirty="0" smtClean="0"/>
                        <a:t>6</a:t>
                      </a:r>
                      <a:endParaRPr lang="it-IT" sz="1600" dirty="0"/>
                    </a:p>
                  </a:txBody>
                  <a:tcPr marL="79929" marR="79929" marT="39964" marB="39964"/>
                </a:tc>
              </a:tr>
              <a:tr h="324156">
                <a:tc>
                  <a:txBody>
                    <a:bodyPr/>
                    <a:lstStyle/>
                    <a:p>
                      <a:r>
                        <a:rPr lang="it-IT" sz="1600" dirty="0" smtClean="0"/>
                        <a:t>Alla fine del</a:t>
                      </a:r>
                      <a:r>
                        <a:rPr lang="it-IT" sz="1600" baseline="0" dirty="0" smtClean="0"/>
                        <a:t> 66° anno</a:t>
                      </a:r>
                      <a:endParaRPr lang="it-IT" sz="1600" dirty="0"/>
                    </a:p>
                  </a:txBody>
                  <a:tcPr marL="79929" marR="79929" marT="39964" marB="39964"/>
                </a:tc>
                <a:tc>
                  <a:txBody>
                    <a:bodyPr/>
                    <a:lstStyle/>
                    <a:p>
                      <a:r>
                        <a:rPr lang="it-IT" sz="1600" dirty="0" smtClean="0"/>
                        <a:t>3</a:t>
                      </a:r>
                      <a:endParaRPr lang="it-IT" sz="1600" dirty="0"/>
                    </a:p>
                  </a:txBody>
                  <a:tcPr marL="79929" marR="79929" marT="39964" marB="39964"/>
                </a:tc>
              </a:tr>
              <a:tr h="324156">
                <a:tc>
                  <a:txBody>
                    <a:bodyPr/>
                    <a:lstStyle/>
                    <a:p>
                      <a:r>
                        <a:rPr lang="it-IT" sz="1600" dirty="0" smtClean="0"/>
                        <a:t>Alla fine del</a:t>
                      </a:r>
                      <a:r>
                        <a:rPr lang="it-IT" sz="1600" baseline="0" dirty="0" smtClean="0"/>
                        <a:t> 76° anno</a:t>
                      </a:r>
                      <a:endParaRPr lang="it-IT" sz="1600" dirty="0"/>
                    </a:p>
                  </a:txBody>
                  <a:tcPr marL="79929" marR="79929" marT="39964" marB="39964"/>
                </a:tc>
                <a:tc>
                  <a:txBody>
                    <a:bodyPr/>
                    <a:lstStyle/>
                    <a:p>
                      <a:r>
                        <a:rPr lang="it-IT" sz="1600" dirty="0" smtClean="0"/>
                        <a:t>1</a:t>
                      </a:r>
                      <a:endParaRPr lang="it-IT" sz="1600" dirty="0"/>
                    </a:p>
                  </a:txBody>
                  <a:tcPr marL="79929" marR="79929" marT="39964" marB="39964"/>
                </a:tc>
              </a:tr>
              <a:tr h="324156">
                <a:tc>
                  <a:txBody>
                    <a:bodyPr/>
                    <a:lstStyle/>
                    <a:p>
                      <a:r>
                        <a:rPr lang="it-IT" sz="1600" dirty="0" smtClean="0"/>
                        <a:t>Alla fine del</a:t>
                      </a:r>
                      <a:r>
                        <a:rPr lang="it-IT" sz="1600" baseline="0" dirty="0" smtClean="0"/>
                        <a:t> 86° anno</a:t>
                      </a:r>
                      <a:endParaRPr lang="it-IT" sz="1600" dirty="0"/>
                    </a:p>
                  </a:txBody>
                  <a:tcPr marL="79929" marR="79929" marT="39964" marB="39964"/>
                </a:tc>
                <a:tc>
                  <a:txBody>
                    <a:bodyPr/>
                    <a:lstStyle/>
                    <a:p>
                      <a:r>
                        <a:rPr lang="it-IT" sz="1600" dirty="0" smtClean="0"/>
                        <a:t>0</a:t>
                      </a:r>
                      <a:endParaRPr lang="it-IT" sz="1600" dirty="0"/>
                    </a:p>
                  </a:txBody>
                  <a:tcPr marL="79929" marR="79929" marT="39964" marB="39964"/>
                </a:tc>
              </a:tr>
            </a:tbl>
          </a:graphicData>
        </a:graphic>
      </p:graphicFrame>
      <p:sp>
        <p:nvSpPr>
          <p:cNvPr id="6" name="Freccia a destra 5">
            <a:hlinkClick r:id="rId2" action="ppaction://hlinksldjump"/>
          </p:cNvPr>
          <p:cNvSpPr/>
          <p:nvPr/>
        </p:nvSpPr>
        <p:spPr>
          <a:xfrm>
            <a:off x="8100392" y="63813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OSSERVAZIONI</a:t>
            </a:r>
            <a:endParaRPr lang="it-IT" dirty="0"/>
          </a:p>
        </p:txBody>
      </p:sp>
      <p:sp>
        <p:nvSpPr>
          <p:cNvPr id="3" name="Segnaposto contenuto 2"/>
          <p:cNvSpPr>
            <a:spLocks noGrp="1"/>
          </p:cNvSpPr>
          <p:nvPr>
            <p:ph idx="1"/>
          </p:nvPr>
        </p:nvSpPr>
        <p:spPr/>
        <p:txBody>
          <a:bodyPr>
            <a:normAutofit/>
          </a:bodyPr>
          <a:lstStyle/>
          <a:p>
            <a:r>
              <a:rPr lang="it-IT" sz="2400" dirty="0" smtClean="0"/>
              <a:t>La mortalità infantile nei primi 6 anni era del 36%</a:t>
            </a:r>
          </a:p>
          <a:p>
            <a:r>
              <a:rPr lang="it-IT" sz="2400" dirty="0" smtClean="0"/>
              <a:t>La mortalità nei 26 anni era del 75%</a:t>
            </a:r>
          </a:p>
          <a:p>
            <a:r>
              <a:rPr lang="it-IT" sz="2400" dirty="0" smtClean="0"/>
              <a:t>La mortalità nei 56 anni era del 94%</a:t>
            </a:r>
          </a:p>
          <a:p>
            <a:r>
              <a:rPr lang="it-IT" sz="2400" dirty="0" smtClean="0"/>
              <a:t>Solo l’1% sopravviveva fino ai 76 anni</a:t>
            </a:r>
            <a:endParaRPr lang="it-IT" sz="2400" dirty="0"/>
          </a:p>
        </p:txBody>
      </p:sp>
      <p:pic>
        <p:nvPicPr>
          <p:cNvPr id="2050" name="Picture 2" descr="C:\Users\Utente\Desktop\matematica\bill of mortality.jpg"/>
          <p:cNvPicPr>
            <a:picLocks noChangeAspect="1" noChangeArrowheads="1"/>
          </p:cNvPicPr>
          <p:nvPr/>
        </p:nvPicPr>
        <p:blipFill>
          <a:blip r:embed="rId2" cstate="print"/>
          <a:srcRect/>
          <a:stretch>
            <a:fillRect/>
          </a:stretch>
        </p:blipFill>
        <p:spPr bwMode="auto">
          <a:xfrm>
            <a:off x="6156176" y="2348880"/>
            <a:ext cx="2843808" cy="424847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   GRAUNT E LE TDV</a:t>
            </a:r>
            <a:endParaRPr lang="it-IT" dirty="0"/>
          </a:p>
        </p:txBody>
      </p:sp>
      <p:graphicFrame>
        <p:nvGraphicFramePr>
          <p:cNvPr id="5" name="Segnaposto contenuto 4"/>
          <p:cNvGraphicFramePr>
            <a:graphicFrameLocks noGrp="1"/>
          </p:cNvGraphicFramePr>
          <p:nvPr>
            <p:ph idx="1"/>
          </p:nvPr>
        </p:nvGraphicFramePr>
        <p:xfrm>
          <a:off x="755576" y="1628800"/>
          <a:ext cx="7467600" cy="1691640"/>
        </p:xfrm>
        <a:graphic>
          <a:graphicData uri="http://schemas.openxmlformats.org/drawingml/2006/table">
            <a:tbl>
              <a:tblPr firstRow="1" bandRow="1">
                <a:tableStyleId>{0505E3EF-67EA-436B-97B2-0124C06EBD24}</a:tableStyleId>
              </a:tblPr>
              <a:tblGrid>
                <a:gridCol w="3733800"/>
                <a:gridCol w="3733800"/>
              </a:tblGrid>
              <a:tr h="370840">
                <a:tc>
                  <a:txBody>
                    <a:bodyPr/>
                    <a:lstStyle/>
                    <a:p>
                      <a:pPr algn="l"/>
                      <a:r>
                        <a:rPr lang="it-IT" sz="1600" b="0" dirty="0" smtClean="0"/>
                        <a:t>TABELLE</a:t>
                      </a:r>
                      <a:r>
                        <a:rPr lang="it-IT" sz="1600" b="0" baseline="0" dirty="0" smtClean="0"/>
                        <a:t> </a:t>
                      </a:r>
                      <a:r>
                        <a:rPr lang="it-IT" sz="1600" b="0" baseline="0" dirty="0" err="1" smtClean="0"/>
                        <a:t>DI</a:t>
                      </a:r>
                      <a:r>
                        <a:rPr lang="it-IT" sz="1600" b="0" baseline="0" dirty="0" smtClean="0"/>
                        <a:t> GRAUNT</a:t>
                      </a:r>
                      <a:endParaRPr lang="it-IT" sz="1600" b="0" dirty="0"/>
                    </a:p>
                  </a:txBody>
                  <a:tcPr/>
                </a:tc>
                <a:tc>
                  <a:txBody>
                    <a:bodyPr/>
                    <a:lstStyle/>
                    <a:p>
                      <a:pPr algn="l"/>
                      <a:r>
                        <a:rPr lang="it-IT" sz="1600" b="0" dirty="0" smtClean="0"/>
                        <a:t>TDV</a:t>
                      </a:r>
                      <a:endParaRPr lang="it-IT" sz="1600" b="0" dirty="0"/>
                    </a:p>
                  </a:txBody>
                  <a:tcPr/>
                </a:tc>
              </a:tr>
              <a:tr h="370840">
                <a:tc>
                  <a:txBody>
                    <a:bodyPr/>
                    <a:lstStyle/>
                    <a:p>
                      <a:pPr algn="l"/>
                      <a:r>
                        <a:rPr lang="it-IT" sz="1600" dirty="0" smtClean="0"/>
                        <a:t>Momento</a:t>
                      </a:r>
                      <a:r>
                        <a:rPr lang="it-IT" sz="1600" baseline="0" dirty="0" smtClean="0"/>
                        <a:t> del concepimento</a:t>
                      </a:r>
                      <a:endParaRPr lang="it-IT" sz="1600" dirty="0"/>
                    </a:p>
                  </a:txBody>
                  <a:tcPr/>
                </a:tc>
                <a:tc>
                  <a:txBody>
                    <a:bodyPr/>
                    <a:lstStyle/>
                    <a:p>
                      <a:pPr algn="l"/>
                      <a:r>
                        <a:rPr lang="it-IT" sz="1600" dirty="0" smtClean="0"/>
                        <a:t>Momento</a:t>
                      </a:r>
                      <a:r>
                        <a:rPr lang="it-IT" sz="1600" baseline="0" dirty="0" smtClean="0"/>
                        <a:t> della nascita</a:t>
                      </a:r>
                      <a:endParaRPr lang="it-IT" sz="1600" dirty="0"/>
                    </a:p>
                  </a:txBody>
                  <a:tcPr/>
                </a:tc>
              </a:tr>
              <a:tr h="370840">
                <a:tc>
                  <a:txBody>
                    <a:bodyPr/>
                    <a:lstStyle/>
                    <a:p>
                      <a:pPr algn="l"/>
                      <a:r>
                        <a:rPr lang="it-IT" sz="1600" dirty="0" smtClean="0"/>
                        <a:t>Poche informazioni</a:t>
                      </a:r>
                      <a:endParaRPr lang="it-IT" sz="1600" dirty="0"/>
                    </a:p>
                  </a:txBody>
                  <a:tcPr/>
                </a:tc>
                <a:tc>
                  <a:txBody>
                    <a:bodyPr/>
                    <a:lstStyle/>
                    <a:p>
                      <a:pPr algn="l"/>
                      <a:r>
                        <a:rPr lang="it-IT" sz="1600" dirty="0" smtClean="0"/>
                        <a:t>Molte informazioni</a:t>
                      </a:r>
                      <a:endParaRPr lang="it-IT" sz="1600" dirty="0"/>
                    </a:p>
                  </a:txBody>
                  <a:tcPr/>
                </a:tc>
              </a:tr>
              <a:tr h="370840">
                <a:tc>
                  <a:txBody>
                    <a:bodyPr/>
                    <a:lstStyle/>
                    <a:p>
                      <a:pPr algn="l"/>
                      <a:r>
                        <a:rPr lang="it-IT" sz="1600" dirty="0" smtClean="0"/>
                        <a:t>Applicabile sono a popolazioni umane</a:t>
                      </a:r>
                      <a:endParaRPr lang="it-IT" sz="1600" dirty="0"/>
                    </a:p>
                  </a:txBody>
                  <a:tcPr/>
                </a:tc>
                <a:tc>
                  <a:txBody>
                    <a:bodyPr/>
                    <a:lstStyle/>
                    <a:p>
                      <a:pPr algn="l"/>
                      <a:r>
                        <a:rPr lang="it-IT" sz="1600" dirty="0" smtClean="0"/>
                        <a:t>Applicabile per</a:t>
                      </a:r>
                      <a:r>
                        <a:rPr lang="it-IT" sz="1600" baseline="0" dirty="0" smtClean="0"/>
                        <a:t> varie situazioni e popolazioni</a:t>
                      </a:r>
                      <a:endParaRPr lang="it-IT" sz="1600" dirty="0"/>
                    </a:p>
                  </a:txBody>
                  <a:tcPr/>
                </a:tc>
              </a:tr>
            </a:tbl>
          </a:graphicData>
        </a:graphic>
      </p:graphicFrame>
      <p:sp>
        <p:nvSpPr>
          <p:cNvPr id="9" name="CasellaDiTesto 8"/>
          <p:cNvSpPr txBox="1"/>
          <p:nvPr/>
        </p:nvSpPr>
        <p:spPr>
          <a:xfrm>
            <a:off x="827584" y="3429000"/>
            <a:ext cx="7560840" cy="800219"/>
          </a:xfrm>
          <a:prstGeom prst="rect">
            <a:avLst/>
          </a:prstGeom>
          <a:noFill/>
        </p:spPr>
        <p:txBody>
          <a:bodyPr wrap="square" rtlCol="0">
            <a:spAutoFit/>
          </a:bodyPr>
          <a:lstStyle/>
          <a:p>
            <a:pPr algn="ctr"/>
            <a:r>
              <a:rPr lang="it-IT" sz="4600" b="1" dirty="0" smtClean="0">
                <a:latin typeface="+mj-lt"/>
              </a:rPr>
              <a:t>OBIETTIVI</a:t>
            </a:r>
            <a:endParaRPr lang="it-IT" sz="4600" b="1" dirty="0">
              <a:latin typeface="+mj-lt"/>
            </a:endParaRPr>
          </a:p>
        </p:txBody>
      </p:sp>
      <p:sp>
        <p:nvSpPr>
          <p:cNvPr id="10" name="CasellaDiTesto 9"/>
          <p:cNvSpPr txBox="1"/>
          <p:nvPr/>
        </p:nvSpPr>
        <p:spPr>
          <a:xfrm>
            <a:off x="827584" y="4581128"/>
            <a:ext cx="7704856" cy="1815882"/>
          </a:xfrm>
          <a:prstGeom prst="rect">
            <a:avLst/>
          </a:prstGeom>
          <a:noFill/>
        </p:spPr>
        <p:txBody>
          <a:bodyPr wrap="square" rtlCol="0">
            <a:spAutoFit/>
          </a:bodyPr>
          <a:lstStyle/>
          <a:p>
            <a:pPr>
              <a:buFont typeface="Courier New" pitchFamily="49" charset="0"/>
              <a:buChar char="o"/>
            </a:pPr>
            <a:r>
              <a:rPr lang="it-IT" sz="2800" dirty="0" smtClean="0"/>
              <a:t>Studiare la mortalità</a:t>
            </a:r>
          </a:p>
          <a:p>
            <a:pPr>
              <a:buFont typeface="Courier New" pitchFamily="49" charset="0"/>
              <a:buChar char="o"/>
            </a:pPr>
            <a:r>
              <a:rPr lang="it-IT" sz="2800" dirty="0" smtClean="0"/>
              <a:t>Studiare il tempo medio di vita rimanente</a:t>
            </a:r>
          </a:p>
          <a:p>
            <a:pPr>
              <a:buFont typeface="Courier New" pitchFamily="49" charset="0"/>
              <a:buChar char="o"/>
            </a:pPr>
            <a:r>
              <a:rPr lang="it-IT" sz="2800" dirty="0" smtClean="0"/>
              <a:t>Studiare la speranza di vita degli individui di una popolazione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LE TDV</a:t>
            </a:r>
            <a:endParaRPr lang="it-IT" dirty="0"/>
          </a:p>
        </p:txBody>
      </p:sp>
      <p:sp>
        <p:nvSpPr>
          <p:cNvPr id="3" name="Segnaposto contenuto 2"/>
          <p:cNvSpPr>
            <a:spLocks noGrp="1"/>
          </p:cNvSpPr>
          <p:nvPr>
            <p:ph idx="1"/>
          </p:nvPr>
        </p:nvSpPr>
        <p:spPr/>
        <p:txBody>
          <a:bodyPr/>
          <a:lstStyle/>
          <a:p>
            <a:r>
              <a:rPr lang="it-IT" dirty="0" smtClean="0"/>
              <a:t>Elaborate sia a livello nazionale sia a livelli inferiori, raggruppate per criteri etnici, geografici o amministrativi</a:t>
            </a:r>
          </a:p>
          <a:p>
            <a:r>
              <a:rPr lang="it-IT" dirty="0" err="1" smtClean="0"/>
              <a:t>Human</a:t>
            </a:r>
            <a:r>
              <a:rPr lang="it-IT" dirty="0" smtClean="0"/>
              <a:t> </a:t>
            </a:r>
            <a:r>
              <a:rPr lang="it-IT" dirty="0" err="1" smtClean="0"/>
              <a:t>Mortality</a:t>
            </a:r>
            <a:r>
              <a:rPr lang="it-IT" dirty="0" smtClean="0"/>
              <a:t> Data-base(HDM)</a:t>
            </a:r>
          </a:p>
          <a:p>
            <a:r>
              <a:rPr lang="it-IT" dirty="0" smtClean="0"/>
              <a:t>Inizialmente conteneva solo la speranza di vita, oggi include diverse </a:t>
            </a:r>
            <a:r>
              <a:rPr lang="it-IT" dirty="0" smtClean="0">
                <a:hlinkClick r:id="rId2" action="ppaction://hlinksldjump"/>
              </a:rPr>
              <a:t>funzioni biometriche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FUNZIONI BIOMETRICHE</a:t>
            </a:r>
            <a:endParaRPr lang="it-IT" dirty="0"/>
          </a:p>
        </p:txBody>
      </p:sp>
      <p:sp>
        <p:nvSpPr>
          <p:cNvPr id="3" name="Segnaposto contenuto 2"/>
          <p:cNvSpPr>
            <a:spLocks noGrp="1"/>
          </p:cNvSpPr>
          <p:nvPr>
            <p:ph idx="1"/>
          </p:nvPr>
        </p:nvSpPr>
        <p:spPr/>
        <p:txBody>
          <a:bodyPr/>
          <a:lstStyle/>
          <a:p>
            <a:r>
              <a:rPr lang="it-IT" dirty="0" smtClean="0"/>
              <a:t>Permettono analisi di distinte caratteristiche di una popolazione</a:t>
            </a:r>
          </a:p>
          <a:p>
            <a:pPr>
              <a:buNone/>
            </a:pPr>
            <a:endParaRPr lang="it-IT" dirty="0" smtClean="0"/>
          </a:p>
          <a:p>
            <a:pPr>
              <a:buNone/>
            </a:pPr>
            <a:endParaRPr lang="it-IT" dirty="0"/>
          </a:p>
        </p:txBody>
      </p:sp>
      <p:sp>
        <p:nvSpPr>
          <p:cNvPr id="4" name="CasellaDiTesto 3"/>
          <p:cNvSpPr txBox="1"/>
          <p:nvPr/>
        </p:nvSpPr>
        <p:spPr>
          <a:xfrm>
            <a:off x="683568" y="3212976"/>
            <a:ext cx="3456384" cy="707886"/>
          </a:xfrm>
          <a:prstGeom prst="rect">
            <a:avLst/>
          </a:prstGeom>
          <a:noFill/>
        </p:spPr>
        <p:txBody>
          <a:bodyPr wrap="square" rtlCol="0">
            <a:spAutoFit/>
          </a:bodyPr>
          <a:lstStyle/>
          <a:p>
            <a:r>
              <a:rPr lang="it-IT" sz="2000" dirty="0" smtClean="0"/>
              <a:t>1.</a:t>
            </a:r>
            <a:r>
              <a:rPr lang="it-IT" sz="2000" b="1" dirty="0" smtClean="0">
                <a:hlinkClick r:id="rId2" action="ppaction://hlinksldjump"/>
              </a:rPr>
              <a:t>SPERANZA </a:t>
            </a:r>
            <a:r>
              <a:rPr lang="it-IT" sz="2000" b="1" dirty="0" err="1" smtClean="0">
                <a:hlinkClick r:id="rId2" action="ppaction://hlinksldjump"/>
              </a:rPr>
              <a:t>DI</a:t>
            </a:r>
            <a:r>
              <a:rPr lang="it-IT" sz="2000" b="1" dirty="0" smtClean="0">
                <a:hlinkClick r:id="rId2" action="ppaction://hlinksldjump"/>
              </a:rPr>
              <a:t> VITA</a:t>
            </a:r>
            <a:r>
              <a:rPr lang="it-IT" sz="2000" b="1" dirty="0" smtClean="0"/>
              <a:t>: EV(x)</a:t>
            </a:r>
            <a:endParaRPr lang="it-IT" sz="2000" b="1" dirty="0"/>
          </a:p>
        </p:txBody>
      </p:sp>
      <p:sp>
        <p:nvSpPr>
          <p:cNvPr id="6" name="CasellaDiTesto 5"/>
          <p:cNvSpPr txBox="1"/>
          <p:nvPr/>
        </p:nvSpPr>
        <p:spPr>
          <a:xfrm>
            <a:off x="4860032" y="3645024"/>
            <a:ext cx="3923928" cy="707886"/>
          </a:xfrm>
          <a:prstGeom prst="rect">
            <a:avLst/>
          </a:prstGeom>
          <a:noFill/>
        </p:spPr>
        <p:txBody>
          <a:bodyPr wrap="square" rtlCol="0">
            <a:spAutoFit/>
          </a:bodyPr>
          <a:lstStyle/>
          <a:p>
            <a:r>
              <a:rPr lang="it-IT" sz="2000" dirty="0" smtClean="0"/>
              <a:t>2.</a:t>
            </a:r>
            <a:r>
              <a:rPr lang="it-IT" sz="2000" b="1" dirty="0" smtClean="0">
                <a:hlinkClick r:id="rId3" action="ppaction://hlinksldjump"/>
              </a:rPr>
              <a:t>PROBABILITA’ </a:t>
            </a:r>
            <a:r>
              <a:rPr lang="it-IT" sz="2000" b="1" dirty="0" err="1" smtClean="0">
                <a:hlinkClick r:id="rId3" action="ppaction://hlinksldjump"/>
              </a:rPr>
              <a:t>DI</a:t>
            </a:r>
            <a:r>
              <a:rPr lang="it-IT" sz="2000" b="1" dirty="0" smtClean="0">
                <a:hlinkClick r:id="rId3" action="ppaction://hlinksldjump"/>
              </a:rPr>
              <a:t> MORTE</a:t>
            </a:r>
            <a:r>
              <a:rPr lang="it-IT" sz="2000" b="1" dirty="0" smtClean="0"/>
              <a:t>: q(x)</a:t>
            </a:r>
            <a:endParaRPr lang="it-IT" sz="2000" b="1" dirty="0"/>
          </a:p>
        </p:txBody>
      </p:sp>
      <p:sp>
        <p:nvSpPr>
          <p:cNvPr id="7" name="CasellaDiTesto 6"/>
          <p:cNvSpPr txBox="1"/>
          <p:nvPr/>
        </p:nvSpPr>
        <p:spPr>
          <a:xfrm>
            <a:off x="611560" y="4077072"/>
            <a:ext cx="3528392" cy="400110"/>
          </a:xfrm>
          <a:prstGeom prst="rect">
            <a:avLst/>
          </a:prstGeom>
          <a:noFill/>
        </p:spPr>
        <p:txBody>
          <a:bodyPr wrap="square" rtlCol="0">
            <a:spAutoFit/>
          </a:bodyPr>
          <a:lstStyle/>
          <a:p>
            <a:r>
              <a:rPr lang="it-IT" sz="2000" dirty="0"/>
              <a:t>3</a:t>
            </a:r>
            <a:r>
              <a:rPr lang="it-IT" sz="2000" b="1" dirty="0" smtClean="0"/>
              <a:t>.</a:t>
            </a:r>
            <a:r>
              <a:rPr lang="it-IT" sz="2000" b="1" dirty="0" smtClean="0">
                <a:hlinkClick r:id="rId4" action="ppaction://hlinksldjump"/>
              </a:rPr>
              <a:t>DECESSI TEORICI</a:t>
            </a:r>
            <a:r>
              <a:rPr lang="it-IT" sz="2000" b="1" dirty="0" smtClean="0"/>
              <a:t>: d(x)</a:t>
            </a:r>
            <a:endParaRPr lang="it-IT" sz="2000" b="1" dirty="0"/>
          </a:p>
        </p:txBody>
      </p:sp>
      <p:sp>
        <p:nvSpPr>
          <p:cNvPr id="8" name="CasellaDiTesto 7"/>
          <p:cNvSpPr txBox="1"/>
          <p:nvPr/>
        </p:nvSpPr>
        <p:spPr>
          <a:xfrm>
            <a:off x="4860032" y="4653136"/>
            <a:ext cx="3960440" cy="400110"/>
          </a:xfrm>
          <a:prstGeom prst="rect">
            <a:avLst/>
          </a:prstGeom>
          <a:noFill/>
        </p:spPr>
        <p:txBody>
          <a:bodyPr wrap="square" rtlCol="0">
            <a:spAutoFit/>
          </a:bodyPr>
          <a:lstStyle/>
          <a:p>
            <a:r>
              <a:rPr lang="it-IT" sz="2000" dirty="0" smtClean="0"/>
              <a:t>4.</a:t>
            </a:r>
            <a:r>
              <a:rPr lang="it-IT" sz="2000" b="1" dirty="0" smtClean="0">
                <a:hlinkClick r:id="rId5" action="ppaction://hlinksldjump"/>
              </a:rPr>
              <a:t>SOPRAVVIVENTI</a:t>
            </a:r>
            <a:r>
              <a:rPr lang="it-IT" sz="2000" b="1" dirty="0" smtClean="0"/>
              <a:t>: L(x)</a:t>
            </a:r>
            <a:endParaRPr lang="it-IT" sz="2000" b="1" dirty="0"/>
          </a:p>
        </p:txBody>
      </p:sp>
      <p:sp>
        <p:nvSpPr>
          <p:cNvPr id="10" name="CasellaDiTesto 9"/>
          <p:cNvSpPr txBox="1"/>
          <p:nvPr/>
        </p:nvSpPr>
        <p:spPr>
          <a:xfrm>
            <a:off x="611560" y="5085184"/>
            <a:ext cx="3888432" cy="923330"/>
          </a:xfrm>
          <a:prstGeom prst="rect">
            <a:avLst/>
          </a:prstGeom>
          <a:noFill/>
        </p:spPr>
        <p:txBody>
          <a:bodyPr wrap="square" rtlCol="0">
            <a:spAutoFit/>
          </a:bodyPr>
          <a:lstStyle/>
          <a:p>
            <a:r>
              <a:rPr lang="it-IT" dirty="0" smtClean="0"/>
              <a:t>5.</a:t>
            </a:r>
            <a:r>
              <a:rPr lang="it-IT" b="1" dirty="0" smtClean="0">
                <a:hlinkClick r:id="rId6" action="ppaction://hlinksldjump"/>
              </a:rPr>
              <a:t>PORZIONE </a:t>
            </a:r>
            <a:r>
              <a:rPr lang="it-IT" b="1" dirty="0" err="1" smtClean="0">
                <a:hlinkClick r:id="rId6" action="ppaction://hlinksldjump"/>
              </a:rPr>
              <a:t>DI</a:t>
            </a:r>
            <a:r>
              <a:rPr lang="it-IT" b="1" dirty="0" smtClean="0">
                <a:hlinkClick r:id="rId6" action="ppaction://hlinksldjump"/>
              </a:rPr>
              <a:t> ANNO VISSUTO DA COLORO CHE MUOIONO CON L’ETA’ COMPIUTA x</a:t>
            </a:r>
            <a:r>
              <a:rPr lang="it-IT" b="1" dirty="0" smtClean="0"/>
              <a:t>: m(x)</a:t>
            </a:r>
            <a:endParaRPr lang="it-IT" dirty="0"/>
          </a:p>
        </p:txBody>
      </p:sp>
      <p:sp>
        <p:nvSpPr>
          <p:cNvPr id="11" name="CasellaDiTesto 10"/>
          <p:cNvSpPr txBox="1"/>
          <p:nvPr/>
        </p:nvSpPr>
        <p:spPr>
          <a:xfrm>
            <a:off x="4860032" y="5589240"/>
            <a:ext cx="3888432" cy="646331"/>
          </a:xfrm>
          <a:prstGeom prst="rect">
            <a:avLst/>
          </a:prstGeom>
          <a:noFill/>
        </p:spPr>
        <p:txBody>
          <a:bodyPr wrap="square" rtlCol="0">
            <a:spAutoFit/>
          </a:bodyPr>
          <a:lstStyle/>
          <a:p>
            <a:r>
              <a:rPr lang="it-IT" dirty="0" smtClean="0"/>
              <a:t>6.</a:t>
            </a:r>
            <a:r>
              <a:rPr lang="it-IT" b="1" dirty="0" smtClean="0">
                <a:hlinkClick r:id="rId7" action="ppaction://hlinksldjump"/>
              </a:rPr>
              <a:t>POPOLAZIONE STAZIONARIA CON L’ETA’ x</a:t>
            </a:r>
            <a:r>
              <a:rPr lang="it-IT" b="1" dirty="0" smtClean="0"/>
              <a:t>: PE(x)</a:t>
            </a:r>
            <a:endParaRPr lang="it-IT" dirty="0"/>
          </a:p>
        </p:txBody>
      </p:sp>
    </p:spTree>
  </p:cSld>
  <p:clrMapOvr>
    <a:masterClrMapping/>
  </p:clrMapOvr>
</p:sld>
</file>

<file path=ppt/theme/theme1.xml><?xml version="1.0" encoding="utf-8"?>
<a:theme xmlns:a="http://schemas.openxmlformats.org/drawingml/2006/main" name="Tecnologia">
  <a:themeElements>
    <a:clrScheme name="Tecnologi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531</TotalTime>
  <Words>1335</Words>
  <Application>Microsoft Office PowerPoint</Application>
  <PresentationFormat>Presentazione su schermo (4:3)</PresentationFormat>
  <Paragraphs>173</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Tecnologia</vt:lpstr>
      <vt:lpstr>PROBABILITA’ NELLA SOCIETA’</vt:lpstr>
      <vt:lpstr>LE TDV</vt:lpstr>
      <vt:lpstr>JOHN GRAUNT</vt:lpstr>
      <vt:lpstr>1603</vt:lpstr>
      <vt:lpstr>ESPERIMENTO DI GRAUNT</vt:lpstr>
      <vt:lpstr>OSSERVAZIONI</vt:lpstr>
      <vt:lpstr>   GRAUNT E LE TDV</vt:lpstr>
      <vt:lpstr>LE TDV</vt:lpstr>
      <vt:lpstr>FUNZIONI BIOMETRICHE</vt:lpstr>
      <vt:lpstr>SPERANZA DI VITA: EV(x)</vt:lpstr>
      <vt:lpstr>PROBABILITA’ DI MORTE: q(x)</vt:lpstr>
      <vt:lpstr>DECESSI TEORICI: d(x) </vt:lpstr>
      <vt:lpstr>SOPRAVVIVENTI: L(x)</vt:lpstr>
      <vt:lpstr> PORZIONE DI ANNO VISSUTO DA COLORO CHE MUOIONO CON L’ETA’ COMPIUTA x: m(x) </vt:lpstr>
      <vt:lpstr>POPOLAZIONE STAZIONARIA CON L’ETA’ X: PE(x)</vt:lpstr>
      <vt:lpstr>UN PO DI FORMULE</vt:lpstr>
      <vt:lpstr>Diapositiva 17</vt:lpstr>
      <vt:lpstr>Diapositiva 18</vt:lpstr>
      <vt:lpstr>Diapositiva 19</vt:lpstr>
      <vt:lpstr>LE ASSICURAZIONI</vt:lpstr>
      <vt:lpstr>LA STORIA DELLE ASSICURAZIONI</vt:lpstr>
      <vt:lpstr>ASSICURAZIONE SULLA VITA</vt:lpstr>
      <vt:lpstr>PREMIO DELL’ASSICURAZIONE</vt:lpstr>
      <vt:lpstr>ESEMPIO DI ASSICURAZINONE </vt:lpstr>
      <vt:lpstr>ETA’ PENSIONABILE E PENSIONE</vt:lpstr>
      <vt:lpstr>ALTRI UTILIZZI DELLA TDV</vt:lpstr>
      <vt:lpstr>PROBABILITA’ E DNA </vt:lpstr>
      <vt:lpstr>ESEMPIO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50</cp:revision>
  <dcterms:created xsi:type="dcterms:W3CDTF">2014-05-25T15:46:43Z</dcterms:created>
  <dcterms:modified xsi:type="dcterms:W3CDTF">2014-05-26T18:00:32Z</dcterms:modified>
</cp:coreProperties>
</file>